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4" r:id="rId2"/>
  </p:sldMasterIdLst>
  <p:notesMasterIdLst>
    <p:notesMasterId r:id="rId32"/>
  </p:notesMasterIdLst>
  <p:sldIdLst>
    <p:sldId id="256" r:id="rId3"/>
    <p:sldId id="350" r:id="rId4"/>
    <p:sldId id="351" r:id="rId5"/>
    <p:sldId id="349" r:id="rId6"/>
    <p:sldId id="287" r:id="rId7"/>
    <p:sldId id="288" r:id="rId8"/>
    <p:sldId id="289" r:id="rId9"/>
    <p:sldId id="290" r:id="rId10"/>
    <p:sldId id="291" r:id="rId11"/>
    <p:sldId id="292" r:id="rId12"/>
    <p:sldId id="293" r:id="rId13"/>
    <p:sldId id="260" r:id="rId14"/>
    <p:sldId id="312" r:id="rId15"/>
    <p:sldId id="263" r:id="rId16"/>
    <p:sldId id="265" r:id="rId17"/>
    <p:sldId id="267" r:id="rId18"/>
    <p:sldId id="268" r:id="rId19"/>
    <p:sldId id="332" r:id="rId20"/>
    <p:sldId id="269" r:id="rId21"/>
    <p:sldId id="270" r:id="rId22"/>
    <p:sldId id="271" r:id="rId23"/>
    <p:sldId id="272" r:id="rId24"/>
    <p:sldId id="276" r:id="rId25"/>
    <p:sldId id="340" r:id="rId26"/>
    <p:sldId id="338" r:id="rId27"/>
    <p:sldId id="348" r:id="rId28"/>
    <p:sldId id="345" r:id="rId29"/>
    <p:sldId id="352" r:id="rId30"/>
    <p:sldId id="34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1" autoAdjust="0"/>
    <p:restoredTop sz="71993" autoAdjust="0"/>
  </p:normalViewPr>
  <p:slideViewPr>
    <p:cSldViewPr snapToGrid="0">
      <p:cViewPr varScale="1">
        <p:scale>
          <a:sx n="53" d="100"/>
          <a:sy n="53" d="100"/>
        </p:scale>
        <p:origin x="1656" y="78"/>
      </p:cViewPr>
      <p:guideLst>
        <p:guide orient="horz" pos="2160"/>
        <p:guide pos="3840"/>
      </p:guideLst>
    </p:cSldViewPr>
  </p:slideViewPr>
  <p:notesTextViewPr>
    <p:cViewPr>
      <p:scale>
        <a:sx n="1" d="1"/>
        <a:sy n="1" d="1"/>
      </p:scale>
      <p:origin x="0" y="0"/>
    </p:cViewPr>
  </p:notesTextViewPr>
  <p:sorterViewPr>
    <p:cViewPr>
      <p:scale>
        <a:sx n="100" d="100"/>
        <a:sy n="100" d="100"/>
      </p:scale>
      <p:origin x="0" y="-96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8F6E5-ABA0-453A-9EBA-59CCBD4D420D}" type="datetimeFigureOut">
              <a:rPr lang="en-US" smtClean="0"/>
              <a:t>1/14/2015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77D4C-1F68-4708-B271-830A4DFB460F}" type="slidenum">
              <a:rPr lang="en-US" smtClean="0"/>
              <a:t>‹#›</a:t>
            </a:fld>
            <a:endParaRPr lang="en-US" dirty="0"/>
          </a:p>
        </p:txBody>
      </p:sp>
    </p:spTree>
    <p:extLst>
      <p:ext uri="{BB962C8B-B14F-4D97-AF65-F5344CB8AC3E}">
        <p14:creationId xmlns:p14="http://schemas.microsoft.com/office/powerpoint/2010/main" val="132494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a:t>
            </a:fld>
            <a:endParaRPr lang="en-US" dirty="0"/>
          </a:p>
        </p:txBody>
      </p:sp>
    </p:spTree>
    <p:extLst>
      <p:ext uri="{BB962C8B-B14F-4D97-AF65-F5344CB8AC3E}">
        <p14:creationId xmlns:p14="http://schemas.microsoft.com/office/powerpoint/2010/main" val="5853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13</a:t>
            </a:fld>
            <a:endParaRPr lang="en-US" dirty="0"/>
          </a:p>
        </p:txBody>
      </p:sp>
    </p:spTree>
    <p:extLst>
      <p:ext uri="{BB962C8B-B14F-4D97-AF65-F5344CB8AC3E}">
        <p14:creationId xmlns:p14="http://schemas.microsoft.com/office/powerpoint/2010/main" val="2454966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14</a:t>
            </a:fld>
            <a:endParaRPr lang="en-US" dirty="0"/>
          </a:p>
        </p:txBody>
      </p:sp>
    </p:spTree>
    <p:extLst>
      <p:ext uri="{BB962C8B-B14F-4D97-AF65-F5344CB8AC3E}">
        <p14:creationId xmlns:p14="http://schemas.microsoft.com/office/powerpoint/2010/main" val="2006484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GlobalGiving.com website, Dec 2014</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15</a:t>
            </a:fld>
            <a:endParaRPr lang="en-US" dirty="0"/>
          </a:p>
        </p:txBody>
      </p:sp>
    </p:spTree>
    <p:extLst>
      <p:ext uri="{BB962C8B-B14F-4D97-AF65-F5344CB8AC3E}">
        <p14:creationId xmlns:p14="http://schemas.microsoft.com/office/powerpoint/2010/main" val="384700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GlobalGiving.com website, Dec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16</a:t>
            </a:fld>
            <a:endParaRPr lang="en-US" dirty="0"/>
          </a:p>
        </p:txBody>
      </p:sp>
    </p:spTree>
    <p:extLst>
      <p:ext uri="{BB962C8B-B14F-4D97-AF65-F5344CB8AC3E}">
        <p14:creationId xmlns:p14="http://schemas.microsoft.com/office/powerpoint/2010/main" val="90530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from the </a:t>
            </a:r>
            <a:r>
              <a:rPr lang="en-US" baseline="0" dirty="0" err="1" smtClean="0"/>
              <a:t>GlobalGiving</a:t>
            </a:r>
            <a:r>
              <a:rPr lang="en-US" baseline="0" dirty="0" smtClean="0"/>
              <a:t> </a:t>
            </a:r>
            <a:r>
              <a:rPr lang="en-US" baseline="0" dirty="0" err="1" smtClean="0"/>
              <a:t>DataDive</a:t>
            </a:r>
            <a:r>
              <a:rPr lang="en-US" baseline="0" dirty="0" smtClean="0"/>
              <a:t> at Teradata Partners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17</a:t>
            </a:fld>
            <a:endParaRPr lang="en-US" dirty="0"/>
          </a:p>
        </p:txBody>
      </p:sp>
    </p:spTree>
    <p:extLst>
      <p:ext uri="{BB962C8B-B14F-4D97-AF65-F5344CB8AC3E}">
        <p14:creationId xmlns:p14="http://schemas.microsoft.com/office/powerpoint/2010/main" val="339432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from </a:t>
            </a:r>
            <a:r>
              <a:rPr lang="en-US" dirty="0" err="1" smtClean="0"/>
              <a:t>GlobalGiving</a:t>
            </a:r>
            <a:r>
              <a:rPr lang="en-US" baseline="0" dirty="0" smtClean="0"/>
              <a:t> website</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18</a:t>
            </a:fld>
            <a:endParaRPr lang="en-US" dirty="0"/>
          </a:p>
        </p:txBody>
      </p:sp>
    </p:spTree>
    <p:extLst>
      <p:ext uri="{BB962C8B-B14F-4D97-AF65-F5344CB8AC3E}">
        <p14:creationId xmlns:p14="http://schemas.microsoft.com/office/powerpoint/2010/main" val="281375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19</a:t>
            </a:fld>
            <a:endParaRPr lang="en-US" dirty="0"/>
          </a:p>
        </p:txBody>
      </p:sp>
    </p:spTree>
    <p:extLst>
      <p:ext uri="{BB962C8B-B14F-4D97-AF65-F5344CB8AC3E}">
        <p14:creationId xmlns:p14="http://schemas.microsoft.com/office/powerpoint/2010/main" val="283114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20</a:t>
            </a:fld>
            <a:endParaRPr lang="en-US" dirty="0"/>
          </a:p>
        </p:txBody>
      </p:sp>
    </p:spTree>
    <p:extLst>
      <p:ext uri="{BB962C8B-B14F-4D97-AF65-F5344CB8AC3E}">
        <p14:creationId xmlns:p14="http://schemas.microsoft.com/office/powerpoint/2010/main" val="34593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22</a:t>
            </a:fld>
            <a:endParaRPr lang="en-US" dirty="0"/>
          </a:p>
        </p:txBody>
      </p:sp>
    </p:spTree>
    <p:extLst>
      <p:ext uri="{BB962C8B-B14F-4D97-AF65-F5344CB8AC3E}">
        <p14:creationId xmlns:p14="http://schemas.microsoft.com/office/powerpoint/2010/main" val="301236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from </a:t>
            </a:r>
            <a:r>
              <a:rPr lang="en-US" dirty="0" err="1" smtClean="0"/>
              <a:t>DataKind</a:t>
            </a:r>
            <a:r>
              <a:rPr lang="en-US" baseline="0" dirty="0" smtClean="0"/>
              <a:t> readout at end of the Data Dive, Teradata Partners 2014</a:t>
            </a:r>
          </a:p>
          <a:p>
            <a:r>
              <a:rPr lang="en-US" baseline="0" dirty="0" smtClean="0"/>
              <a:t>Used with permission from Jake Poway</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23</a:t>
            </a:fld>
            <a:endParaRPr lang="en-US" dirty="0"/>
          </a:p>
        </p:txBody>
      </p:sp>
    </p:spTree>
    <p:extLst>
      <p:ext uri="{BB962C8B-B14F-4D97-AF65-F5344CB8AC3E}">
        <p14:creationId xmlns:p14="http://schemas.microsoft.com/office/powerpoint/2010/main" val="2160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277D4C-1F68-4708-B271-830A4DFB460F}" type="slidenum">
              <a:rPr lang="en-US" smtClean="0"/>
              <a:t>2</a:t>
            </a:fld>
            <a:endParaRPr lang="en-US" dirty="0"/>
          </a:p>
        </p:txBody>
      </p:sp>
    </p:spTree>
    <p:extLst>
      <p:ext uri="{BB962C8B-B14F-4D97-AF65-F5344CB8AC3E}">
        <p14:creationId xmlns:p14="http://schemas.microsoft.com/office/powerpoint/2010/main" val="339224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277D4C-1F68-4708-B271-830A4DFB460F}" type="slidenum">
              <a:rPr lang="en-US" smtClean="0"/>
              <a:t>24</a:t>
            </a:fld>
            <a:endParaRPr lang="en-US" dirty="0"/>
          </a:p>
        </p:txBody>
      </p:sp>
    </p:spTree>
    <p:extLst>
      <p:ext uri="{BB962C8B-B14F-4D97-AF65-F5344CB8AC3E}">
        <p14:creationId xmlns:p14="http://schemas.microsoft.com/office/powerpoint/2010/main" val="126212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has overlays of various </a:t>
            </a:r>
            <a:r>
              <a:rPr lang="en-US" dirty="0" err="1" smtClean="0"/>
              <a:t>Kaggle</a:t>
            </a:r>
            <a:r>
              <a:rPr lang="en-US" dirty="0" smtClean="0"/>
              <a:t> contests,</a:t>
            </a:r>
            <a:r>
              <a:rPr lang="en-US" baseline="0" dirty="0" smtClean="0"/>
              <a:t> taken from </a:t>
            </a:r>
            <a:r>
              <a:rPr lang="en-US" baseline="0" dirty="0" err="1" smtClean="0"/>
              <a:t>Kaggle</a:t>
            </a:r>
            <a:r>
              <a:rPr lang="en-US" baseline="0" dirty="0" smtClean="0"/>
              <a:t> website, fall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25</a:t>
            </a:fld>
            <a:endParaRPr lang="en-US" dirty="0"/>
          </a:p>
        </p:txBody>
      </p:sp>
    </p:spTree>
    <p:extLst>
      <p:ext uri="{BB962C8B-B14F-4D97-AF65-F5344CB8AC3E}">
        <p14:creationId xmlns:p14="http://schemas.microsoft.com/office/powerpoint/2010/main" val="458572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Kaggle</a:t>
            </a:r>
            <a:r>
              <a:rPr lang="en-US" dirty="0" smtClean="0"/>
              <a:t> website, Dec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26</a:t>
            </a:fld>
            <a:endParaRPr lang="en-US" dirty="0"/>
          </a:p>
        </p:txBody>
      </p:sp>
    </p:spTree>
    <p:extLst>
      <p:ext uri="{BB962C8B-B14F-4D97-AF65-F5344CB8AC3E}">
        <p14:creationId xmlns:p14="http://schemas.microsoft.com/office/powerpoint/2010/main" val="2342425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Kaggle</a:t>
            </a:r>
            <a:r>
              <a:rPr lang="en-US" dirty="0" smtClean="0"/>
              <a:t> website, Dec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27</a:t>
            </a:fld>
            <a:endParaRPr lang="en-US" dirty="0"/>
          </a:p>
        </p:txBody>
      </p:sp>
    </p:spTree>
    <p:extLst>
      <p:ext uri="{BB962C8B-B14F-4D97-AF65-F5344CB8AC3E}">
        <p14:creationId xmlns:p14="http://schemas.microsoft.com/office/powerpoint/2010/main" val="261104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Kaggle</a:t>
            </a:r>
            <a:r>
              <a:rPr lang="en-US" dirty="0" smtClean="0"/>
              <a:t> website, December 2014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28</a:t>
            </a:fld>
            <a:endParaRPr lang="en-US" dirty="0"/>
          </a:p>
        </p:txBody>
      </p:sp>
    </p:spTree>
    <p:extLst>
      <p:ext uri="{BB962C8B-B14F-4D97-AF65-F5344CB8AC3E}">
        <p14:creationId xmlns:p14="http://schemas.microsoft.com/office/powerpoint/2010/main" val="1942486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29</a:t>
            </a:fld>
            <a:endParaRPr lang="en-US" dirty="0"/>
          </a:p>
        </p:txBody>
      </p:sp>
    </p:spTree>
    <p:extLst>
      <p:ext uri="{BB962C8B-B14F-4D97-AF65-F5344CB8AC3E}">
        <p14:creationId xmlns:p14="http://schemas.microsoft.com/office/powerpoint/2010/main" val="2345419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at Partners 2013 by Chris Taylor of American Red Cross and Prof.</a:t>
            </a:r>
            <a:r>
              <a:rPr lang="en-US" baseline="0" dirty="0" smtClean="0"/>
              <a:t> Bill Rand from University of Maryland </a:t>
            </a:r>
            <a:endParaRPr lang="en-US" dirty="0"/>
          </a:p>
        </p:txBody>
      </p:sp>
      <p:sp>
        <p:nvSpPr>
          <p:cNvPr id="4" name="Slide Number Placeholder 3"/>
          <p:cNvSpPr>
            <a:spLocks noGrp="1"/>
          </p:cNvSpPr>
          <p:nvPr>
            <p:ph type="sldNum" sz="quarter" idx="10"/>
          </p:nvPr>
        </p:nvSpPr>
        <p:spPr/>
        <p:txBody>
          <a:bodyPr/>
          <a:lstStyle/>
          <a:p>
            <a:fld id="{CBE14FF8-D81A-4637-8134-D5E0DFE04C39}" type="slidenum">
              <a:rPr lang="en-US" altLang="en-US" smtClean="0">
                <a:solidFill>
                  <a:prstClr val="black"/>
                </a:solidFill>
              </a:rPr>
              <a:pPr/>
              <a:t>5</a:t>
            </a:fld>
            <a:endParaRPr lang="en-US" altLang="en-US" dirty="0">
              <a:solidFill>
                <a:prstClr val="black"/>
              </a:solidFill>
            </a:endParaRPr>
          </a:p>
        </p:txBody>
      </p:sp>
    </p:spTree>
    <p:extLst>
      <p:ext uri="{BB962C8B-B14F-4D97-AF65-F5344CB8AC3E}">
        <p14:creationId xmlns:p14="http://schemas.microsoft.com/office/powerpoint/2010/main" val="26963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a:t>
            </a:r>
            <a:r>
              <a:rPr lang="en-US" baseline="0" dirty="0" smtClean="0"/>
              <a:t> from 2013 Partners by Prof. Bill Rand, used with permission</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a:t>
            </a:fld>
            <a:endParaRPr lang="en-US" dirty="0"/>
          </a:p>
        </p:txBody>
      </p:sp>
    </p:spTree>
    <p:extLst>
      <p:ext uri="{BB962C8B-B14F-4D97-AF65-F5344CB8AC3E}">
        <p14:creationId xmlns:p14="http://schemas.microsoft.com/office/powerpoint/2010/main" val="334287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Presentation</a:t>
            </a:r>
            <a:r>
              <a:rPr lang="en-US" baseline="0" dirty="0" smtClean="0"/>
              <a:t> from 2013 Partners by Prof. Bill Rand, used with permission</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7</a:t>
            </a:fld>
            <a:endParaRPr lang="en-US" dirty="0"/>
          </a:p>
        </p:txBody>
      </p:sp>
    </p:spTree>
    <p:extLst>
      <p:ext uri="{BB962C8B-B14F-4D97-AF65-F5344CB8AC3E}">
        <p14:creationId xmlns:p14="http://schemas.microsoft.com/office/powerpoint/2010/main" val="258916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Presentation</a:t>
            </a:r>
            <a:r>
              <a:rPr lang="en-US" baseline="0" dirty="0" smtClean="0"/>
              <a:t> from 2013 Partners by Prof. Bill Rand, used with permission</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8</a:t>
            </a:fld>
            <a:endParaRPr lang="en-US" dirty="0"/>
          </a:p>
        </p:txBody>
      </p:sp>
    </p:spTree>
    <p:extLst>
      <p:ext uri="{BB962C8B-B14F-4D97-AF65-F5344CB8AC3E}">
        <p14:creationId xmlns:p14="http://schemas.microsoft.com/office/powerpoint/2010/main" val="4021583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Presentation</a:t>
            </a:r>
            <a:r>
              <a:rPr lang="en-US" baseline="0" dirty="0" smtClean="0"/>
              <a:t> from 2013 Partners by Prof. Bill Rand, used with permission</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9</a:t>
            </a:fld>
            <a:endParaRPr lang="en-US" dirty="0"/>
          </a:p>
        </p:txBody>
      </p:sp>
    </p:spTree>
    <p:extLst>
      <p:ext uri="{BB962C8B-B14F-4D97-AF65-F5344CB8AC3E}">
        <p14:creationId xmlns:p14="http://schemas.microsoft.com/office/powerpoint/2010/main" val="140331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Presentation</a:t>
            </a:r>
            <a:r>
              <a:rPr lang="en-US" baseline="0" dirty="0" smtClean="0"/>
              <a:t> from 2013 Partners by Prof. Bill Rand, used with permission</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10</a:t>
            </a:fld>
            <a:endParaRPr lang="en-US" dirty="0"/>
          </a:p>
        </p:txBody>
      </p:sp>
    </p:spTree>
    <p:extLst>
      <p:ext uri="{BB962C8B-B14F-4D97-AF65-F5344CB8AC3E}">
        <p14:creationId xmlns:p14="http://schemas.microsoft.com/office/powerpoint/2010/main" val="111757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Presentation</a:t>
            </a:r>
            <a:r>
              <a:rPr lang="en-US" baseline="0" dirty="0" smtClean="0"/>
              <a:t> from 2013 Partners by Prof. Bill Rand, used with permission</a:t>
            </a:r>
            <a:endParaRPr lang="en-US" dirty="0" smtClean="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11</a:t>
            </a:fld>
            <a:endParaRPr lang="en-US" dirty="0"/>
          </a:p>
        </p:txBody>
      </p:sp>
    </p:spTree>
    <p:extLst>
      <p:ext uri="{BB962C8B-B14F-4D97-AF65-F5344CB8AC3E}">
        <p14:creationId xmlns:p14="http://schemas.microsoft.com/office/powerpoint/2010/main" val="369738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
        <p:nvSpPr>
          <p:cNvPr id="11" name="Footer Placeholder 4"/>
          <p:cNvSpPr>
            <a:spLocks noGrp="1"/>
          </p:cNvSpPr>
          <p:nvPr>
            <p:ph type="ftr" sz="quarter" idx="11"/>
          </p:nvPr>
        </p:nvSpPr>
        <p:spPr>
          <a:xfrm>
            <a:off x="3686185" y="6459785"/>
            <a:ext cx="4822804" cy="365125"/>
          </a:xfrm>
        </p:spPr>
        <p:txBody>
          <a:bodyPr/>
          <a:lstStyle/>
          <a:p>
            <a:r>
              <a:rPr lang="en-US" dirty="0" smtClean="0"/>
              <a:t>© Dr. Dave Enterprises 2014 </a:t>
            </a:r>
          </a:p>
        </p:txBody>
      </p:sp>
      <p:sp>
        <p:nvSpPr>
          <p:cNvPr id="12"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3023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4"/>
            <a:ext cx="10972800" cy="886968"/>
          </a:xfrm>
        </p:spPr>
        <p:txBody>
          <a:bodyPr anchor="t"/>
          <a:lstStyle>
            <a:lvl1pPr>
              <a:spcAft>
                <a:spcPts val="0"/>
              </a:spcAft>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609600" y="1481334"/>
            <a:ext cx="10972800" cy="46607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4133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43000"/>
            <a:ext cx="5181600" cy="499903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00800" y="1143000"/>
            <a:ext cx="5181600" cy="4999038"/>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7799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886968"/>
          </a:xfrm>
        </p:spPr>
        <p:txBody>
          <a:bodyPr/>
          <a:lstStyle>
            <a:lvl1pPr>
              <a:spcAft>
                <a:spcPts val="600"/>
              </a:spcAft>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479828"/>
            <a:ext cx="5181600" cy="466221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00800" y="1479828"/>
            <a:ext cx="5181600" cy="4662210"/>
          </a:xfrm>
        </p:spPr>
        <p:txBody>
          <a:bodyPr/>
          <a:lstStyle>
            <a:lvl1pPr>
              <a:defRPr sz="2000"/>
            </a:lvl1pPr>
            <a:lvl2pPr marL="452438" indent="-227013">
              <a:defRPr sz="1800"/>
            </a:lvl2pPr>
            <a:lvl3pPr marL="630238" indent="-168275">
              <a:tabLst/>
              <a:defRPr sz="1600"/>
            </a:lvl3pPr>
            <a:lvl4pPr marL="795338" indent="-115888">
              <a:defRPr sz="1600"/>
            </a:lvl4pPr>
            <a:lvl5pPr marL="1085850" indent="-173038">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079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dirty="0"/>
          </a:p>
        </p:txBody>
      </p:sp>
      <p:sp>
        <p:nvSpPr>
          <p:cNvPr id="8" name="Picture Placeholder 12"/>
          <p:cNvSpPr>
            <a:spLocks noGrp="1"/>
          </p:cNvSpPr>
          <p:nvPr>
            <p:ph type="pic" sz="quarter" idx="17"/>
          </p:nvPr>
        </p:nvSpPr>
        <p:spPr>
          <a:xfrm>
            <a:off x="609600" y="1143000"/>
            <a:ext cx="10972800" cy="4999038"/>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259661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10972800" cy="5120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143000"/>
            <a:ext cx="5181600" cy="4999038"/>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tabLst/>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Picture Placeholder 13"/>
          <p:cNvSpPr>
            <a:spLocks noGrp="1"/>
          </p:cNvSpPr>
          <p:nvPr>
            <p:ph type="pic" sz="quarter" idx="18"/>
          </p:nvPr>
        </p:nvSpPr>
        <p:spPr>
          <a:xfrm>
            <a:off x="6083808" y="1143000"/>
            <a:ext cx="5498592" cy="4999038"/>
          </a:xfrm>
          <a:noFill/>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06870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479828"/>
            <a:ext cx="5181600" cy="2362200"/>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Picture Placeholder 13"/>
          <p:cNvSpPr>
            <a:spLocks noGrp="1"/>
          </p:cNvSpPr>
          <p:nvPr>
            <p:ph type="pic" sz="quarter" idx="18"/>
          </p:nvPr>
        </p:nvSpPr>
        <p:spPr>
          <a:xfrm>
            <a:off x="6096001" y="393700"/>
            <a:ext cx="5486400" cy="5732464"/>
          </a:xfrm>
          <a:noFill/>
        </p:spPr>
        <p:txBody>
          <a:bodyPr/>
          <a:lstStyle/>
          <a:p>
            <a:pPr lvl="0"/>
            <a:r>
              <a:rPr lang="en-US" noProof="0" dirty="0" smtClean="0"/>
              <a:t>Click icon to add picture</a:t>
            </a:r>
            <a:endParaRPr lang="en-US" noProof="0" dirty="0"/>
          </a:p>
        </p:txBody>
      </p:sp>
      <p:sp>
        <p:nvSpPr>
          <p:cNvPr id="11" name="Picture Placeholder 13"/>
          <p:cNvSpPr>
            <a:spLocks noGrp="1"/>
          </p:cNvSpPr>
          <p:nvPr>
            <p:ph type="pic" sz="quarter" idx="21"/>
          </p:nvPr>
        </p:nvSpPr>
        <p:spPr>
          <a:xfrm>
            <a:off x="609602" y="4078111"/>
            <a:ext cx="5181599" cy="2063927"/>
          </a:xfrm>
          <a:noFill/>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278679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Two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397933"/>
            <a:ext cx="5181600" cy="8869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479828"/>
            <a:ext cx="5181600" cy="4670066"/>
          </a:xfrm>
        </p:spPr>
        <p:txBody>
          <a:bodyPr/>
          <a:lstStyle>
            <a:lvl1pPr>
              <a:defRPr sz="2000"/>
            </a:lvl1pPr>
            <a:lvl2pPr marL="452438" indent="-227013">
              <a:defRPr sz="1800"/>
            </a:lvl2pPr>
            <a:lvl3pPr marL="630238" indent="-169863">
              <a:tabLst/>
              <a:defRPr sz="1600"/>
            </a:lvl3pPr>
            <a:lvl4pPr marL="801688" indent="-119063">
              <a:tabLst/>
              <a:defRPr sz="1600"/>
            </a:lvl4pPr>
            <a:lvl5pPr marL="1082675" indent="-169863">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4"/>
          <p:cNvSpPr>
            <a:spLocks noGrp="1"/>
          </p:cNvSpPr>
          <p:nvPr>
            <p:ph type="pic" sz="quarter" idx="22"/>
          </p:nvPr>
        </p:nvSpPr>
        <p:spPr>
          <a:xfrm>
            <a:off x="6096000" y="393700"/>
            <a:ext cx="5486400" cy="2118078"/>
          </a:xfrm>
        </p:spPr>
        <p:txBody>
          <a:bodyPr/>
          <a:lstStyle/>
          <a:p>
            <a:pPr lvl="0"/>
            <a:r>
              <a:rPr lang="en-US" noProof="0" dirty="0" smtClean="0"/>
              <a:t>Click icon to add picture</a:t>
            </a:r>
            <a:endParaRPr lang="en-US" noProof="0" dirty="0"/>
          </a:p>
        </p:txBody>
      </p:sp>
      <p:sp>
        <p:nvSpPr>
          <p:cNvPr id="11" name="Picture Placeholder 14"/>
          <p:cNvSpPr>
            <a:spLocks noGrp="1"/>
          </p:cNvSpPr>
          <p:nvPr>
            <p:ph type="pic" sz="quarter" idx="19"/>
          </p:nvPr>
        </p:nvSpPr>
        <p:spPr>
          <a:xfrm>
            <a:off x="6096000" y="2751668"/>
            <a:ext cx="5486400" cy="3390371"/>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20919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Two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10972800" cy="2374900"/>
          </a:xfrm>
        </p:spPr>
        <p:txBody>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
        <p:nvSpPr>
          <p:cNvPr id="8" name="Picture Placeholder 16"/>
          <p:cNvSpPr>
            <a:spLocks noGrp="1"/>
          </p:cNvSpPr>
          <p:nvPr>
            <p:ph type="pic" sz="quarter" idx="13"/>
          </p:nvPr>
        </p:nvSpPr>
        <p:spPr>
          <a:xfrm>
            <a:off x="609601" y="3654778"/>
            <a:ext cx="5317067" cy="2487260"/>
          </a:xfrm>
        </p:spPr>
        <p:txBody>
          <a:bodyPr/>
          <a:lstStyle/>
          <a:p>
            <a:pPr lvl="0"/>
            <a:r>
              <a:rPr lang="en-US" noProof="0" dirty="0" smtClean="0"/>
              <a:t>Click icon to add picture</a:t>
            </a:r>
            <a:endParaRPr lang="en-US" noProof="0" dirty="0"/>
          </a:p>
        </p:txBody>
      </p:sp>
      <p:sp>
        <p:nvSpPr>
          <p:cNvPr id="10" name="Picture Placeholder 16"/>
          <p:cNvSpPr>
            <a:spLocks noGrp="1"/>
          </p:cNvSpPr>
          <p:nvPr>
            <p:ph type="pic" sz="quarter" idx="17"/>
          </p:nvPr>
        </p:nvSpPr>
        <p:spPr>
          <a:xfrm>
            <a:off x="6285090" y="3654778"/>
            <a:ext cx="5297311" cy="2487260"/>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297740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Three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61450"/>
            <a:ext cx="10972800" cy="1880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
        <p:nvSpPr>
          <p:cNvPr id="10" name="Picture Placeholder 16"/>
          <p:cNvSpPr>
            <a:spLocks noGrp="1"/>
          </p:cNvSpPr>
          <p:nvPr>
            <p:ph type="pic" sz="quarter" idx="18"/>
          </p:nvPr>
        </p:nvSpPr>
        <p:spPr>
          <a:xfrm>
            <a:off x="609601" y="1143001"/>
            <a:ext cx="3529659" cy="2971800"/>
          </a:xfrm>
        </p:spPr>
        <p:txBody>
          <a:bodyPr/>
          <a:lstStyle/>
          <a:p>
            <a:pPr lvl="0"/>
            <a:r>
              <a:rPr lang="en-US" noProof="0" dirty="0" smtClean="0"/>
              <a:t>Click icon to add picture</a:t>
            </a:r>
            <a:endParaRPr lang="en-US" noProof="0" dirty="0"/>
          </a:p>
        </p:txBody>
      </p:sp>
      <p:sp>
        <p:nvSpPr>
          <p:cNvPr id="13" name="Picture Placeholder 16"/>
          <p:cNvSpPr>
            <a:spLocks noGrp="1"/>
          </p:cNvSpPr>
          <p:nvPr>
            <p:ph type="pic" sz="quarter" idx="19"/>
          </p:nvPr>
        </p:nvSpPr>
        <p:spPr>
          <a:xfrm>
            <a:off x="4331171" y="1143001"/>
            <a:ext cx="3529659" cy="2971800"/>
          </a:xfrm>
        </p:spPr>
        <p:txBody>
          <a:bodyPr/>
          <a:lstStyle/>
          <a:p>
            <a:pPr lvl="0"/>
            <a:r>
              <a:rPr lang="en-US" noProof="0" dirty="0" smtClean="0"/>
              <a:t>Click icon to add picture</a:t>
            </a:r>
            <a:endParaRPr lang="en-US" noProof="0" dirty="0"/>
          </a:p>
        </p:txBody>
      </p:sp>
      <p:sp>
        <p:nvSpPr>
          <p:cNvPr id="14" name="Picture Placeholder 16"/>
          <p:cNvSpPr>
            <a:spLocks noGrp="1"/>
          </p:cNvSpPr>
          <p:nvPr>
            <p:ph type="pic" sz="quarter" idx="20"/>
          </p:nvPr>
        </p:nvSpPr>
        <p:spPr>
          <a:xfrm>
            <a:off x="8052741" y="1143001"/>
            <a:ext cx="3529659" cy="2971800"/>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693788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058400" cy="792897"/>
          </a:xfrm>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a:xfrm>
            <a:off x="1262380" y="1865595"/>
            <a:ext cx="10323513" cy="4776752"/>
          </a:xfrm>
        </p:spPr>
        <p:txBody>
          <a:bodyPr>
            <a:normAutofit/>
          </a:bodyPr>
          <a:lstStyle>
            <a:lvl1pPr>
              <a:defRPr sz="3200"/>
            </a:lvl1pPr>
            <a:lvl2pPr>
              <a:defRPr sz="28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t>© Dr. Dave Enterprises 2014 </a:t>
            </a:r>
          </a:p>
        </p:txBody>
      </p:sp>
      <p:sp>
        <p:nvSpPr>
          <p:cNvPr id="6"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Caption">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dirty="0"/>
          </a:p>
        </p:txBody>
      </p:sp>
      <p:sp>
        <p:nvSpPr>
          <p:cNvPr id="8" name="Content Placeholder 2"/>
          <p:cNvSpPr>
            <a:spLocks noGrp="1"/>
          </p:cNvSpPr>
          <p:nvPr>
            <p:ph idx="17"/>
          </p:nvPr>
        </p:nvSpPr>
        <p:spPr>
          <a:xfrm>
            <a:off x="8393723" y="1143000"/>
            <a:ext cx="3188676" cy="4999038"/>
          </a:xfrm>
        </p:spPr>
        <p:txBody>
          <a:bodyPr/>
          <a:lstStyle>
            <a:lvl1pPr marL="0">
              <a:spcAft>
                <a:spcPts val="1800"/>
              </a:spcAft>
              <a:buFontTx/>
              <a:buNone/>
              <a:defRPr>
                <a:solidFill>
                  <a:schemeClr val="tx1"/>
                </a:solidFill>
                <a:latin typeface="Verdana"/>
                <a:cs typeface="Verdana"/>
              </a:defRPr>
            </a:lvl1pPr>
            <a:lvl2pPr marL="283464">
              <a:buFontTx/>
              <a:buNone/>
              <a:defRPr sz="1600">
                <a:solidFill>
                  <a:schemeClr val="tx1"/>
                </a:solidFill>
                <a:latin typeface="Verdana"/>
                <a:cs typeface="Verdana"/>
              </a:defRPr>
            </a:lvl2pPr>
            <a:lvl3pPr>
              <a:buFontTx/>
              <a:buNone/>
              <a:defRPr sz="1400">
                <a:solidFill>
                  <a:schemeClr val="tx1"/>
                </a:solidFill>
                <a:latin typeface="Verdana"/>
                <a:cs typeface="Verdana"/>
              </a:defRPr>
            </a:lvl3pPr>
            <a:lvl4pPr>
              <a:buFontTx/>
              <a:buNone/>
              <a:defRPr sz="1400">
                <a:solidFill>
                  <a:schemeClr val="tx1"/>
                </a:solidFill>
                <a:latin typeface="Verdana"/>
                <a:cs typeface="Verdana"/>
              </a:defRPr>
            </a:lvl4pPr>
            <a:lvl5pPr>
              <a:buFontTx/>
              <a:buNone/>
              <a:defRPr sz="1400">
                <a:solidFill>
                  <a:schemeClr val="tx1"/>
                </a:solidFill>
                <a:latin typeface="Verdana"/>
                <a:cs typeface="Verdana"/>
              </a:defRPr>
            </a:lvl5pPr>
          </a:lstStyle>
          <a:p>
            <a:pPr lvl="0"/>
            <a:r>
              <a:rPr lang="en-US" smtClean="0"/>
              <a:t>Click to edit Master text styles</a:t>
            </a:r>
          </a:p>
        </p:txBody>
      </p:sp>
      <p:sp>
        <p:nvSpPr>
          <p:cNvPr id="10" name="Picture Placeholder 25"/>
          <p:cNvSpPr>
            <a:spLocks noGrp="1"/>
          </p:cNvSpPr>
          <p:nvPr>
            <p:ph type="pic" sz="quarter" idx="18"/>
          </p:nvPr>
        </p:nvSpPr>
        <p:spPr>
          <a:xfrm>
            <a:off x="609601" y="1143000"/>
            <a:ext cx="7556500" cy="4999038"/>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13850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10972800" cy="1549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
        <p:nvSpPr>
          <p:cNvPr id="8" name="Picture Placeholder 16"/>
          <p:cNvSpPr>
            <a:spLocks noGrp="1"/>
          </p:cNvSpPr>
          <p:nvPr>
            <p:ph type="pic" sz="quarter" idx="13"/>
          </p:nvPr>
        </p:nvSpPr>
        <p:spPr>
          <a:xfrm>
            <a:off x="609601" y="2831122"/>
            <a:ext cx="10972799" cy="3310916"/>
          </a:xfrm>
        </p:spPr>
        <p:txBody>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647862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044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053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2" name="Rectangle 21"/>
          <p:cNvSpPr/>
          <p:nvPr userDrawn="1"/>
        </p:nvSpPr>
        <p:spPr bwMode="auto">
          <a:xfrm>
            <a:off x="9347201" y="6248401"/>
            <a:ext cx="2348089" cy="516467"/>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200" dirty="0">
              <a:solidFill>
                <a:srgbClr val="3C3C3B"/>
              </a:solidFill>
            </a:endParaRPr>
          </a:p>
        </p:txBody>
      </p:sp>
      <p:pic>
        <p:nvPicPr>
          <p:cNvPr id="5" name="Picture 4" descr="teradata_logoep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643" y="3111515"/>
            <a:ext cx="4876968" cy="817019"/>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935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2286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1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95107" y="493776"/>
            <a:ext cx="11297360" cy="573024"/>
          </a:xfrm>
        </p:spPr>
        <p:txBody>
          <a:bodyPr/>
          <a:lstStyle>
            <a:lvl1pPr>
              <a:defRPr baseline="0"/>
            </a:lvl1pPr>
          </a:lstStyle>
          <a:p>
            <a:r>
              <a:rPr lang="en-US" smtClean="0"/>
              <a:t>Click to edit Master title style</a:t>
            </a:r>
            <a:endParaRPr lang="en-US" dirty="0"/>
          </a:p>
        </p:txBody>
      </p:sp>
      <p:sp>
        <p:nvSpPr>
          <p:cNvPr id="8" name="Text Placeholder 19"/>
          <p:cNvSpPr>
            <a:spLocks noGrp="1"/>
          </p:cNvSpPr>
          <p:nvPr>
            <p:ph type="body" sz="quarter" idx="13"/>
          </p:nvPr>
        </p:nvSpPr>
        <p:spPr>
          <a:xfrm>
            <a:off x="380999" y="973139"/>
            <a:ext cx="11301984" cy="381000"/>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Tree>
    <p:extLst>
      <p:ext uri="{BB962C8B-B14F-4D97-AF65-F5344CB8AC3E}">
        <p14:creationId xmlns:p14="http://schemas.microsoft.com/office/powerpoint/2010/main" val="1954502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
        <p:nvSpPr>
          <p:cNvPr id="10" name="Footer Placeholder 4"/>
          <p:cNvSpPr>
            <a:spLocks noGrp="1"/>
          </p:cNvSpPr>
          <p:nvPr>
            <p:ph type="ftr" sz="quarter" idx="11"/>
          </p:nvPr>
        </p:nvSpPr>
        <p:spPr>
          <a:xfrm>
            <a:off x="3686185" y="6459785"/>
            <a:ext cx="4822804" cy="365125"/>
          </a:xfrm>
        </p:spPr>
        <p:txBody>
          <a:bodyPr/>
          <a:lstStyle/>
          <a:p>
            <a:r>
              <a:rPr lang="en-US" dirty="0" smtClean="0"/>
              <a:t>© Dr. Dave Enterprises 2014 </a:t>
            </a:r>
          </a:p>
        </p:txBody>
      </p:sp>
      <p:sp>
        <p:nvSpPr>
          <p:cNvPr id="11"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
        <p:nvSpPr>
          <p:cNvPr id="12" name="Footer Placeholder 4"/>
          <p:cNvSpPr>
            <a:spLocks noGrp="1"/>
          </p:cNvSpPr>
          <p:nvPr>
            <p:ph type="ftr" sz="quarter" idx="11"/>
          </p:nvPr>
        </p:nvSpPr>
        <p:spPr>
          <a:xfrm>
            <a:off x="3686185" y="6459785"/>
            <a:ext cx="4822804" cy="365125"/>
          </a:xfrm>
        </p:spPr>
        <p:txBody>
          <a:bodyPr/>
          <a:lstStyle/>
          <a:p>
            <a:r>
              <a:rPr lang="en-US" dirty="0" smtClean="0"/>
              <a:t>© Dr. Dave Enterprises 2014 </a:t>
            </a:r>
          </a:p>
        </p:txBody>
      </p:sp>
      <p:sp>
        <p:nvSpPr>
          <p:cNvPr id="13"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072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
        <p:nvSpPr>
          <p:cNvPr id="11" name="Footer Placeholder 4"/>
          <p:cNvSpPr>
            <a:spLocks noGrp="1"/>
          </p:cNvSpPr>
          <p:nvPr>
            <p:ph type="ftr" sz="quarter" idx="11"/>
          </p:nvPr>
        </p:nvSpPr>
        <p:spPr>
          <a:xfrm>
            <a:off x="3686185" y="6459785"/>
            <a:ext cx="4822804" cy="365125"/>
          </a:xfrm>
        </p:spPr>
        <p:txBody>
          <a:bodyPr/>
          <a:lstStyle>
            <a:lvl1pPr>
              <a:defRPr>
                <a:solidFill>
                  <a:schemeClr val="tx1"/>
                </a:solidFill>
              </a:defRPr>
            </a:lvl1pPr>
          </a:lstStyle>
          <a:p>
            <a:r>
              <a:rPr lang="en-US" smtClean="0"/>
              <a:t>© Dr. Dave Enterprises 2014 </a:t>
            </a:r>
            <a:endParaRPr lang="en-US" dirty="0" smtClean="0"/>
          </a:p>
        </p:txBody>
      </p:sp>
      <p:sp>
        <p:nvSpPr>
          <p:cNvPr id="12" name="Slide Number Placeholder 5"/>
          <p:cNvSpPr>
            <a:spLocks noGrp="1"/>
          </p:cNvSpPr>
          <p:nvPr>
            <p:ph type="sldNum" sz="quarter" idx="12"/>
          </p:nvPr>
        </p:nvSpPr>
        <p:spPr>
          <a:xfrm>
            <a:off x="10700558" y="6492875"/>
            <a:ext cx="1312025" cy="365125"/>
          </a:xfrm>
        </p:spPr>
        <p:txBody>
          <a:bodyPr/>
          <a:lstStyle>
            <a:lvl1pPr>
              <a:defRPr>
                <a:solidFill>
                  <a:schemeClr val="tx1"/>
                </a:solidFill>
              </a:defRPr>
            </a:lvl1pPr>
          </a:lstStyle>
          <a:p>
            <a:fld id="{6113E31D-E2AB-40D1-8B51-AFA5AFEF39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4595" y="397934"/>
            <a:ext cx="11120229" cy="516466"/>
          </a:xfrm>
        </p:spPr>
        <p:txBody>
          <a:bodyPr/>
          <a:lstStyle>
            <a:lvl1pPr>
              <a:defRPr sz="2800"/>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118129" y="6492874"/>
            <a:ext cx="2472271" cy="365125"/>
          </a:xfrm>
        </p:spPr>
        <p:txBody>
          <a:bodyPr/>
          <a:lstStyle>
            <a:lvl1pPr>
              <a:defRPr/>
            </a:lvl1pPr>
          </a:lstStyle>
          <a:p>
            <a:r>
              <a:rPr lang="en-US" dirty="0" smtClean="0"/>
              <a:t>12/11/2014</a:t>
            </a:r>
          </a:p>
        </p:txBody>
      </p:sp>
      <p:sp>
        <p:nvSpPr>
          <p:cNvPr id="4" name="Footer Placeholder 4"/>
          <p:cNvSpPr>
            <a:spLocks noGrp="1"/>
          </p:cNvSpPr>
          <p:nvPr>
            <p:ph type="ftr" sz="quarter" idx="11"/>
          </p:nvPr>
        </p:nvSpPr>
        <p:spPr>
          <a:xfrm>
            <a:off x="3686185" y="6459785"/>
            <a:ext cx="4822804" cy="365125"/>
          </a:xfrm>
        </p:spPr>
        <p:txBody>
          <a:bodyPr/>
          <a:lstStyle/>
          <a:p>
            <a:r>
              <a:rPr lang="en-US" dirty="0" smtClean="0"/>
              <a:t>© Dr. Dave Enterprises 2014 </a:t>
            </a:r>
          </a:p>
        </p:txBody>
      </p:sp>
      <p:sp>
        <p:nvSpPr>
          <p:cNvPr id="5"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6374385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1" descr="PAR14025_Partners_PPT_Int_Pg_OPTB3_16.9.psd"/>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051" y="0"/>
            <a:ext cx="1217294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609600" y="1295400"/>
            <a:ext cx="11074400" cy="4978400"/>
          </a:xfrm>
          <a:prstGeom prst="rect">
            <a:avLst/>
          </a:prstGeom>
        </p:spPr>
        <p:txBody>
          <a:bodyPr vert="horz"/>
          <a:lstStyle>
            <a:lvl1pPr>
              <a:defRPr>
                <a:solidFill>
                  <a:schemeClr val="tx1">
                    <a:lumMod val="85000"/>
                    <a:lumOff val="15000"/>
                  </a:schemeClr>
                </a:solidFill>
                <a:latin typeface="Arial"/>
                <a:cs typeface="Arial"/>
              </a:defRPr>
            </a:lvl1pPr>
            <a:lvl2pPr>
              <a:defRPr>
                <a:solidFill>
                  <a:schemeClr val="tx1">
                    <a:lumMod val="85000"/>
                    <a:lumOff val="15000"/>
                  </a:schemeClr>
                </a:solidFill>
                <a:latin typeface="Arial"/>
                <a:cs typeface="Arial"/>
              </a:defRPr>
            </a:lvl2pPr>
            <a:lvl3pPr>
              <a:defRPr>
                <a:solidFill>
                  <a:schemeClr val="tx1">
                    <a:lumMod val="85000"/>
                    <a:lumOff val="15000"/>
                  </a:schemeClr>
                </a:solidFill>
                <a:latin typeface="Arial"/>
                <a:cs typeface="Arial"/>
              </a:defRPr>
            </a:lvl3pPr>
            <a:lvl4pPr>
              <a:defRPr>
                <a:solidFill>
                  <a:schemeClr val="tx1">
                    <a:lumMod val="85000"/>
                    <a:lumOff val="15000"/>
                  </a:schemeClr>
                </a:solidFill>
                <a:latin typeface="Arial"/>
                <a:cs typeface="Arial"/>
              </a:defRPr>
            </a:lvl4pPr>
            <a:lvl5pPr>
              <a:defRPr>
                <a:solidFill>
                  <a:schemeClr val="tx1">
                    <a:lumMod val="85000"/>
                    <a:lumOff val="15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p:nvPr>
        </p:nvSpPr>
        <p:spPr>
          <a:xfrm>
            <a:off x="609600" y="457200"/>
            <a:ext cx="11074400" cy="838200"/>
          </a:xfrm>
          <a:prstGeom prst="rect">
            <a:avLst/>
          </a:prstGeom>
        </p:spPr>
        <p:txBody>
          <a:bodyPr vert="horz"/>
          <a:lstStyle>
            <a:lvl1pPr>
              <a:defRPr b="1" baseline="0">
                <a:solidFill>
                  <a:srgbClr val="37195E"/>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591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Alternate Title Slide">
    <p:spTree>
      <p:nvGrpSpPr>
        <p:cNvPr id="1" name=""/>
        <p:cNvGrpSpPr/>
        <p:nvPr/>
      </p:nvGrpSpPr>
      <p:grpSpPr>
        <a:xfrm>
          <a:off x="0" y="0"/>
          <a:ext cx="0" cy="0"/>
          <a:chOff x="0" y="0"/>
          <a:chExt cx="0" cy="0"/>
        </a:xfrm>
      </p:grpSpPr>
      <p:grpSp>
        <p:nvGrpSpPr>
          <p:cNvPr id="21" name="Group 20"/>
          <p:cNvGrpSpPr/>
          <p:nvPr userDrawn="1"/>
        </p:nvGrpSpPr>
        <p:grpSpPr>
          <a:xfrm>
            <a:off x="330202" y="306388"/>
            <a:ext cx="11082865" cy="6043612"/>
            <a:chOff x="247651" y="306388"/>
            <a:chExt cx="8312149" cy="6043612"/>
          </a:xfrm>
        </p:grpSpPr>
        <p:sp>
          <p:nvSpPr>
            <p:cNvPr id="22" name="Rectangle 21"/>
            <p:cNvSpPr/>
            <p:nvPr/>
          </p:nvSpPr>
          <p:spPr>
            <a:xfrm>
              <a:off x="528638" y="860425"/>
              <a:ext cx="8031162" cy="5489575"/>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200" dirty="0">
                <a:solidFill>
                  <a:prstClr val="white"/>
                </a:solidFill>
              </a:endParaRPr>
            </a:p>
          </p:txBody>
        </p:sp>
        <p:sp>
          <p:nvSpPr>
            <p:cNvPr id="23" name="Rectangle 22"/>
            <p:cNvSpPr/>
            <p:nvPr/>
          </p:nvSpPr>
          <p:spPr>
            <a:xfrm>
              <a:off x="247651" y="306388"/>
              <a:ext cx="3206750" cy="921279"/>
            </a:xfrm>
            <a:prstGeom prst="rect">
              <a:avLst/>
            </a:prstGeom>
            <a:solidFill>
              <a:srgbClr val="D56D2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200" dirty="0">
                <a:solidFill>
                  <a:prstClr val="white"/>
                </a:solidFill>
              </a:endParaRPr>
            </a:p>
          </p:txBody>
        </p:sp>
      </p:grpSp>
      <p:pic>
        <p:nvPicPr>
          <p:cNvPr id="24" name="Picture 23" descr="td_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3378" y="589646"/>
            <a:ext cx="2246489" cy="376345"/>
          </a:xfrm>
          <a:prstGeom prst="rect">
            <a:avLst/>
          </a:prstGeom>
        </p:spPr>
      </p:pic>
      <p:sp>
        <p:nvSpPr>
          <p:cNvPr id="4099" name="Rectangle 3"/>
          <p:cNvSpPr>
            <a:spLocks noGrp="1" noChangeArrowheads="1"/>
          </p:cNvSpPr>
          <p:nvPr>
            <p:ph type="subTitle" idx="1"/>
          </p:nvPr>
        </p:nvSpPr>
        <p:spPr>
          <a:xfrm>
            <a:off x="1341120" y="3557016"/>
            <a:ext cx="8570976" cy="2139696"/>
          </a:xfrm>
        </p:spPr>
        <p:txBody>
          <a:bodyPr/>
          <a:lstStyle>
            <a:lvl1pPr marL="0" indent="0">
              <a:lnSpc>
                <a:spcPct val="90000"/>
              </a:lnSpc>
              <a:spcBef>
                <a:spcPct val="30000"/>
              </a:spcBef>
              <a:buFontTx/>
              <a:buNone/>
              <a:defRPr sz="1800">
                <a:solidFill>
                  <a:srgbClr val="FFFFFF"/>
                </a:solidFill>
              </a:defRPr>
            </a:lvl1pPr>
          </a:lstStyle>
          <a:p>
            <a:r>
              <a:rPr lang="en-US" smtClean="0"/>
              <a:t>Click to edit Master subtitle style</a:t>
            </a:r>
            <a:endParaRPr lang="en-US" dirty="0"/>
          </a:p>
        </p:txBody>
      </p:sp>
      <p:sp>
        <p:nvSpPr>
          <p:cNvPr id="4102" name="Rectangle 6"/>
          <p:cNvSpPr>
            <a:spLocks noGrp="1" noChangeArrowheads="1"/>
          </p:cNvSpPr>
          <p:nvPr>
            <p:ph type="ctrTitle"/>
          </p:nvPr>
        </p:nvSpPr>
        <p:spPr>
          <a:xfrm>
            <a:off x="1341120" y="1920240"/>
            <a:ext cx="8570976" cy="1517904"/>
          </a:xfrm>
        </p:spPr>
        <p:txBody>
          <a:bodyPr tIns="45720" bIns="45720" anchor="b"/>
          <a:lstStyle>
            <a:lvl1pPr>
              <a:lnSpc>
                <a:spcPct val="90000"/>
              </a:lnSpc>
              <a:defRPr cap="all">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9232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Table Contents">
    <p:spTree>
      <p:nvGrpSpPr>
        <p:cNvPr id="1" name=""/>
        <p:cNvGrpSpPr/>
        <p:nvPr/>
      </p:nvGrpSpPr>
      <p:grpSpPr>
        <a:xfrm>
          <a:off x="0" y="0"/>
          <a:ext cx="0" cy="0"/>
          <a:chOff x="0" y="0"/>
          <a:chExt cx="0" cy="0"/>
        </a:xfrm>
      </p:grpSpPr>
      <p:sp>
        <p:nvSpPr>
          <p:cNvPr id="13" name="Rectangle 12"/>
          <p:cNvSpPr/>
          <p:nvPr userDrawn="1"/>
        </p:nvSpPr>
        <p:spPr>
          <a:xfrm>
            <a:off x="2" y="225931"/>
            <a:ext cx="12191999" cy="876300"/>
          </a:xfrm>
          <a:prstGeom prst="rect">
            <a:avLst/>
          </a:prstGeom>
          <a:gradFill flip="none" rotWithShape="1">
            <a:gsLst>
              <a:gs pos="0">
                <a:srgbClr val="0C1627"/>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200" dirty="0">
              <a:solidFill>
                <a:prstClr val="white"/>
              </a:solidFill>
            </a:endParaRPr>
          </a:p>
        </p:txBody>
      </p:sp>
      <p:sp>
        <p:nvSpPr>
          <p:cNvPr id="4099" name="Rectangle 3"/>
          <p:cNvSpPr>
            <a:spLocks noGrp="1" noChangeArrowheads="1"/>
          </p:cNvSpPr>
          <p:nvPr>
            <p:ph type="subTitle" idx="1" hasCustomPrompt="1"/>
          </p:nvPr>
        </p:nvSpPr>
        <p:spPr>
          <a:xfrm>
            <a:off x="621792" y="1591056"/>
            <a:ext cx="10960608" cy="4550982"/>
          </a:xfrm>
        </p:spPr>
        <p:txBody>
          <a:bodyPr/>
          <a:lstStyle>
            <a:lvl1pPr marL="171450" indent="-171450">
              <a:spcBef>
                <a:spcPts val="900"/>
              </a:spcBef>
              <a:buFont typeface="Arial"/>
              <a:buChar char="•"/>
              <a:defRPr sz="2000">
                <a:solidFill>
                  <a:schemeClr val="tx1"/>
                </a:solidFill>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dirty="0" smtClean="0"/>
              <a:t>[Agenda Items]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09600" y="6434095"/>
            <a:ext cx="609600" cy="215444"/>
          </a:xfrm>
          <a:prstGeom prst="rect">
            <a:avLst/>
          </a:prstGeom>
          <a:noFill/>
        </p:spPr>
        <p:txBody>
          <a:bodyPr wrap="square" lIns="91440" rtlCol="0" anchor="ctr">
            <a:spAutoFit/>
          </a:bodyPr>
          <a:lstStyle/>
          <a:p>
            <a:pPr defTabSz="914400" eaLnBrk="0" fontAlgn="base" hangingPunct="0">
              <a:spcBef>
                <a:spcPct val="0"/>
              </a:spcBef>
              <a:spcAft>
                <a:spcPct val="0"/>
              </a:spcAft>
            </a:pPr>
            <a:fld id="{A61B675C-BD8F-3940-9C20-B51557C84077}" type="slidenum">
              <a:rPr lang="en-US" sz="800">
                <a:solidFill>
                  <a:srgbClr val="8B8B89"/>
                </a:solidFill>
              </a:rPr>
              <a:pPr defTabSz="914400" eaLnBrk="0" fontAlgn="base" hangingPunct="0">
                <a:spcBef>
                  <a:spcPct val="0"/>
                </a:spcBef>
                <a:spcAft>
                  <a:spcPct val="0"/>
                </a:spcAft>
              </a:pPr>
              <a:t>‹#›</a:t>
            </a:fld>
            <a:endParaRPr lang="en-US" sz="800" dirty="0">
              <a:solidFill>
                <a:srgbClr val="8B8B89"/>
              </a:solidFill>
            </a:endParaRPr>
          </a:p>
        </p:txBody>
      </p:sp>
      <p:sp>
        <p:nvSpPr>
          <p:cNvPr id="10" name="TextBox 9"/>
          <p:cNvSpPr txBox="1"/>
          <p:nvPr userDrawn="1"/>
        </p:nvSpPr>
        <p:spPr>
          <a:xfrm>
            <a:off x="1414117" y="6434095"/>
            <a:ext cx="2040283" cy="215444"/>
          </a:xfrm>
          <a:prstGeom prst="rect">
            <a:avLst/>
          </a:prstGeom>
          <a:noFill/>
        </p:spPr>
        <p:txBody>
          <a:bodyPr wrap="square" rtlCol="0" anchor="ctr">
            <a:spAutoFit/>
          </a:bodyPr>
          <a:lstStyle/>
          <a:p>
            <a:pPr defTabSz="914400" eaLnBrk="0" fontAlgn="base" hangingPunct="0">
              <a:spcBef>
                <a:spcPct val="0"/>
              </a:spcBef>
              <a:spcAft>
                <a:spcPct val="0"/>
              </a:spcAft>
            </a:pPr>
            <a:fld id="{997DFBCB-A2D1-AC44-AB53-4088AD646959}" type="datetime1">
              <a:rPr lang="en-US" sz="800">
                <a:solidFill>
                  <a:srgbClr val="3C3C3B">
                    <a:lumMod val="60000"/>
                    <a:lumOff val="40000"/>
                  </a:srgbClr>
                </a:solidFill>
              </a:rPr>
              <a:pPr defTabSz="914400" eaLnBrk="0" fontAlgn="base" hangingPunct="0">
                <a:spcBef>
                  <a:spcPct val="0"/>
                </a:spcBef>
                <a:spcAft>
                  <a:spcPct val="0"/>
                </a:spcAft>
              </a:pPr>
              <a:t>1/14/2015</a:t>
            </a:fld>
            <a:endParaRPr lang="en-US" sz="800" dirty="0">
              <a:solidFill>
                <a:srgbClr val="3C3C3B">
                  <a:lumMod val="60000"/>
                  <a:lumOff val="40000"/>
                </a:srgbClr>
              </a:solidFill>
            </a:endParaRPr>
          </a:p>
        </p:txBody>
      </p:sp>
      <p:sp>
        <p:nvSpPr>
          <p:cNvPr id="11" name="TextBox 10"/>
          <p:cNvSpPr txBox="1"/>
          <p:nvPr userDrawn="1"/>
        </p:nvSpPr>
        <p:spPr>
          <a:xfrm>
            <a:off x="3552662" y="6434095"/>
            <a:ext cx="5083337" cy="215444"/>
          </a:xfrm>
          <a:prstGeom prst="rect">
            <a:avLst/>
          </a:prstGeom>
          <a:noFill/>
        </p:spPr>
        <p:txBody>
          <a:bodyPr wrap="square" rtlCol="0" anchor="ctr">
            <a:spAutoFit/>
          </a:bodyPr>
          <a:lstStyle/>
          <a:p>
            <a:pPr algn="ctr" defTabSz="914400" eaLnBrk="0" fontAlgn="base" hangingPunct="0">
              <a:spcBef>
                <a:spcPct val="0"/>
              </a:spcBef>
              <a:spcAft>
                <a:spcPct val="0"/>
              </a:spcAft>
            </a:pPr>
            <a:r>
              <a:rPr lang="en-US" sz="800" dirty="0">
                <a:solidFill>
                  <a:srgbClr val="8B8B89"/>
                </a:solidFill>
              </a:rPr>
              <a:t>Teradata Confidential</a:t>
            </a:r>
          </a:p>
        </p:txBody>
      </p:sp>
      <p:pic>
        <p:nvPicPr>
          <p:cNvPr id="12" name="Picture 11" descr="teradata_logoeps.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5821" y="6396582"/>
            <a:ext cx="1557865" cy="260983"/>
          </a:xfrm>
          <a:prstGeom prst="rect">
            <a:avLst/>
          </a:prstGeom>
        </p:spPr>
      </p:pic>
      <p:sp>
        <p:nvSpPr>
          <p:cNvPr id="14" name="Rectangle 6"/>
          <p:cNvSpPr>
            <a:spLocks noGrp="1" noChangeArrowheads="1"/>
          </p:cNvSpPr>
          <p:nvPr>
            <p:ph type="ctrTitle" hasCustomPrompt="1"/>
          </p:nvPr>
        </p:nvSpPr>
        <p:spPr>
          <a:xfrm>
            <a:off x="615952" y="479415"/>
            <a:ext cx="10966449" cy="369332"/>
          </a:xfrm>
          <a:noFill/>
        </p:spPr>
        <p:txBody>
          <a:bodyPr wrap="square" anchor="ctr" anchorCtr="0">
            <a:spAutoFit/>
          </a:bodyPr>
          <a:lstStyle>
            <a:lvl1pPr>
              <a:defRPr sz="2400" cap="all">
                <a:solidFill>
                  <a:schemeClr val="bg1"/>
                </a:solidFill>
              </a:defRPr>
            </a:lvl1pPr>
          </a:lstStyle>
          <a:p>
            <a:r>
              <a:rPr lang="en-US" dirty="0" smtClean="0"/>
              <a:t>Agenda/title</a:t>
            </a:r>
            <a:endParaRPr lang="en-US" dirty="0"/>
          </a:p>
        </p:txBody>
      </p:sp>
    </p:spTree>
    <p:extLst>
      <p:ext uri="{BB962C8B-B14F-4D97-AF65-F5344CB8AC3E}">
        <p14:creationId xmlns:p14="http://schemas.microsoft.com/office/powerpoint/2010/main" val="340520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2.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7812" y="536937"/>
            <a:ext cx="10058400" cy="6531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93532" y="1737845"/>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1/14/2015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6" r:id="rId5"/>
    <p:sldLayoutId id="2147483661" r:id="rId6"/>
    <p:sldLayoutId id="2147483734" r:id="rId7"/>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609600" y="397934"/>
            <a:ext cx="10972800" cy="516466"/>
          </a:xfrm>
          <a:prstGeom prst="rect">
            <a:avLst/>
          </a:prstGeom>
          <a:noFill/>
          <a:ln w="9525">
            <a:noFill/>
            <a:miter lim="800000"/>
            <a:headEnd/>
            <a:tailEnd/>
          </a:ln>
          <a:effectLst/>
        </p:spPr>
        <p:txBody>
          <a:bodyPr vert="horz" wrap="square" lIns="91440" tIns="0" rIns="91440" bIns="0" numCol="1" anchor="t" anchorCtr="0" compatLnSpc="1">
            <a:prstTxWarp prst="textNoShape">
              <a:avLst/>
            </a:prstTxWarp>
          </a:bodyPr>
          <a:lstStyle/>
          <a:p>
            <a:pPr lvl="0"/>
            <a:r>
              <a:rPr lang="en-US" smtClean="0"/>
              <a:t>Click to edit Master title style</a:t>
            </a:r>
            <a:endParaRPr lang="en-US" dirty="0"/>
          </a:p>
        </p:txBody>
      </p:sp>
      <p:sp>
        <p:nvSpPr>
          <p:cNvPr id="3076" name="Rectangle 4"/>
          <p:cNvSpPr>
            <a:spLocks noGrp="1" noChangeArrowheads="1"/>
          </p:cNvSpPr>
          <p:nvPr>
            <p:ph type="body" idx="1"/>
          </p:nvPr>
        </p:nvSpPr>
        <p:spPr bwMode="auto">
          <a:xfrm>
            <a:off x="609600" y="1143001"/>
            <a:ext cx="10972800" cy="4999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Box 15"/>
          <p:cNvSpPr txBox="1"/>
          <p:nvPr/>
        </p:nvSpPr>
        <p:spPr>
          <a:xfrm>
            <a:off x="609600" y="6434095"/>
            <a:ext cx="609600" cy="215444"/>
          </a:xfrm>
          <a:prstGeom prst="rect">
            <a:avLst/>
          </a:prstGeom>
          <a:noFill/>
        </p:spPr>
        <p:txBody>
          <a:bodyPr wrap="square" lIns="91440" rtlCol="0" anchor="ctr">
            <a:spAutoFit/>
          </a:bodyPr>
          <a:lstStyle/>
          <a:p>
            <a:pPr defTabSz="914400" eaLnBrk="0" fontAlgn="base" hangingPunct="0">
              <a:spcBef>
                <a:spcPct val="0"/>
              </a:spcBef>
              <a:spcAft>
                <a:spcPct val="0"/>
              </a:spcAft>
            </a:pPr>
            <a:fld id="{A61B675C-BD8F-3940-9C20-B51557C84077}" type="slidenum">
              <a:rPr lang="en-US" sz="800">
                <a:solidFill>
                  <a:srgbClr val="8B8B89"/>
                </a:solidFill>
              </a:rPr>
              <a:pPr defTabSz="914400" eaLnBrk="0" fontAlgn="base" hangingPunct="0">
                <a:spcBef>
                  <a:spcPct val="0"/>
                </a:spcBef>
                <a:spcAft>
                  <a:spcPct val="0"/>
                </a:spcAft>
              </a:pPr>
              <a:t>‹#›</a:t>
            </a:fld>
            <a:endParaRPr lang="en-US" sz="800" dirty="0">
              <a:solidFill>
                <a:srgbClr val="8B8B89"/>
              </a:solidFill>
            </a:endParaRPr>
          </a:p>
        </p:txBody>
      </p:sp>
      <p:sp>
        <p:nvSpPr>
          <p:cNvPr id="17" name="TextBox 16"/>
          <p:cNvSpPr txBox="1"/>
          <p:nvPr/>
        </p:nvSpPr>
        <p:spPr>
          <a:xfrm>
            <a:off x="1414117" y="6434095"/>
            <a:ext cx="2040283" cy="215444"/>
          </a:xfrm>
          <a:prstGeom prst="rect">
            <a:avLst/>
          </a:prstGeom>
          <a:noFill/>
        </p:spPr>
        <p:txBody>
          <a:bodyPr wrap="square" rtlCol="0" anchor="ctr">
            <a:spAutoFit/>
          </a:bodyPr>
          <a:lstStyle/>
          <a:p>
            <a:pPr defTabSz="914400" eaLnBrk="0" fontAlgn="base" hangingPunct="0">
              <a:spcBef>
                <a:spcPct val="0"/>
              </a:spcBef>
              <a:spcAft>
                <a:spcPct val="0"/>
              </a:spcAft>
            </a:pPr>
            <a:fld id="{997DFBCB-A2D1-AC44-AB53-4088AD646959}" type="datetime1">
              <a:rPr lang="en-US" sz="800">
                <a:solidFill>
                  <a:srgbClr val="3C3C3B">
                    <a:lumMod val="60000"/>
                    <a:lumOff val="40000"/>
                  </a:srgbClr>
                </a:solidFill>
              </a:rPr>
              <a:pPr defTabSz="914400" eaLnBrk="0" fontAlgn="base" hangingPunct="0">
                <a:spcBef>
                  <a:spcPct val="0"/>
                </a:spcBef>
                <a:spcAft>
                  <a:spcPct val="0"/>
                </a:spcAft>
              </a:pPr>
              <a:t>1/14/2015</a:t>
            </a:fld>
            <a:endParaRPr lang="en-US" sz="800" dirty="0">
              <a:solidFill>
                <a:srgbClr val="3C3C3B">
                  <a:lumMod val="60000"/>
                  <a:lumOff val="40000"/>
                </a:srgbClr>
              </a:solidFill>
            </a:endParaRPr>
          </a:p>
        </p:txBody>
      </p:sp>
      <p:sp>
        <p:nvSpPr>
          <p:cNvPr id="18" name="TextBox 17"/>
          <p:cNvSpPr txBox="1"/>
          <p:nvPr/>
        </p:nvSpPr>
        <p:spPr>
          <a:xfrm>
            <a:off x="3552662" y="6434095"/>
            <a:ext cx="5083337" cy="215444"/>
          </a:xfrm>
          <a:prstGeom prst="rect">
            <a:avLst/>
          </a:prstGeom>
          <a:noFill/>
        </p:spPr>
        <p:txBody>
          <a:bodyPr wrap="square" rtlCol="0" anchor="ctr">
            <a:spAutoFit/>
          </a:bodyPr>
          <a:lstStyle/>
          <a:p>
            <a:pPr algn="ctr" defTabSz="914400" eaLnBrk="0" fontAlgn="base" hangingPunct="0">
              <a:spcBef>
                <a:spcPct val="0"/>
              </a:spcBef>
              <a:spcAft>
                <a:spcPct val="0"/>
              </a:spcAft>
            </a:pPr>
            <a:r>
              <a:rPr lang="en-US" sz="800" dirty="0">
                <a:solidFill>
                  <a:srgbClr val="8B8B89"/>
                </a:solidFill>
              </a:rPr>
              <a:t>Teradata Confidential</a:t>
            </a:r>
          </a:p>
        </p:txBody>
      </p:sp>
      <p:sp>
        <p:nvSpPr>
          <p:cNvPr id="19" name="Rectangle 18"/>
          <p:cNvSpPr/>
          <p:nvPr/>
        </p:nvSpPr>
        <p:spPr>
          <a:xfrm>
            <a:off x="0" y="0"/>
            <a:ext cx="245533" cy="6865938"/>
          </a:xfrm>
          <a:prstGeom prst="rect">
            <a:avLst/>
          </a:prstGeom>
          <a:gradFill flip="none" rotWithShape="1">
            <a:gsLst>
              <a:gs pos="0">
                <a:srgbClr val="0C1627"/>
              </a:gs>
              <a:gs pos="100000">
                <a:schemeClr val="tx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200" dirty="0">
              <a:solidFill>
                <a:prstClr val="white"/>
              </a:solidFill>
            </a:endParaRPr>
          </a:p>
        </p:txBody>
      </p:sp>
      <p:pic>
        <p:nvPicPr>
          <p:cNvPr id="20" name="Picture 19" descr="teradata_logoeps.eps"/>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035821" y="6396582"/>
            <a:ext cx="1557865" cy="260983"/>
          </a:xfrm>
          <a:prstGeom prst="rect">
            <a:avLst/>
          </a:prstGeom>
        </p:spPr>
      </p:pic>
    </p:spTree>
    <p:extLst>
      <p:ext uri="{BB962C8B-B14F-4D97-AF65-F5344CB8AC3E}">
        <p14:creationId xmlns:p14="http://schemas.microsoft.com/office/powerpoint/2010/main" val="184145863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4" r:id="rId19"/>
  </p:sldLayoutIdLst>
  <p:hf hdr="0" ftr="0"/>
  <p:txStyles>
    <p:titleStyle>
      <a:lvl1pPr algn="l" rtl="0" eaLnBrk="1" fontAlgn="base" hangingPunct="1">
        <a:lnSpc>
          <a:spcPct val="100000"/>
        </a:lnSpc>
        <a:spcBef>
          <a:spcPct val="0"/>
        </a:spcBef>
        <a:spcAft>
          <a:spcPct val="0"/>
        </a:spcAft>
        <a:defRPr sz="2800">
          <a:solidFill>
            <a:schemeClr val="tx2"/>
          </a:solidFill>
          <a:latin typeface="+mj-lt"/>
          <a:ea typeface="+mj-ea"/>
          <a:cs typeface="+mj-cs"/>
        </a:defRPr>
      </a:lvl1pPr>
      <a:lvl2pPr algn="l" rtl="0" eaLnBrk="1" fontAlgn="base" hangingPunct="1">
        <a:lnSpc>
          <a:spcPct val="85000"/>
        </a:lnSpc>
        <a:spcBef>
          <a:spcPct val="0"/>
        </a:spcBef>
        <a:spcAft>
          <a:spcPct val="0"/>
        </a:spcAft>
        <a:defRPr sz="2800">
          <a:solidFill>
            <a:schemeClr val="tx2"/>
          </a:solidFill>
          <a:latin typeface="Verdana" charset="0"/>
        </a:defRPr>
      </a:lvl2pPr>
      <a:lvl3pPr algn="l" rtl="0" eaLnBrk="1" fontAlgn="base" hangingPunct="1">
        <a:lnSpc>
          <a:spcPct val="85000"/>
        </a:lnSpc>
        <a:spcBef>
          <a:spcPct val="0"/>
        </a:spcBef>
        <a:spcAft>
          <a:spcPct val="0"/>
        </a:spcAft>
        <a:defRPr sz="2800">
          <a:solidFill>
            <a:schemeClr val="tx2"/>
          </a:solidFill>
          <a:latin typeface="Verdana" charset="0"/>
        </a:defRPr>
      </a:lvl3pPr>
      <a:lvl4pPr algn="l" rtl="0" eaLnBrk="1" fontAlgn="base" hangingPunct="1">
        <a:lnSpc>
          <a:spcPct val="85000"/>
        </a:lnSpc>
        <a:spcBef>
          <a:spcPct val="0"/>
        </a:spcBef>
        <a:spcAft>
          <a:spcPct val="0"/>
        </a:spcAft>
        <a:defRPr sz="2800">
          <a:solidFill>
            <a:schemeClr val="tx2"/>
          </a:solidFill>
          <a:latin typeface="Verdana" charset="0"/>
        </a:defRPr>
      </a:lvl4pPr>
      <a:lvl5pPr algn="l" rtl="0" eaLnBrk="1" fontAlgn="base" hangingPunct="1">
        <a:lnSpc>
          <a:spcPct val="85000"/>
        </a:lnSpc>
        <a:spcBef>
          <a:spcPct val="0"/>
        </a:spcBef>
        <a:spcAft>
          <a:spcPct val="0"/>
        </a:spcAft>
        <a:defRPr sz="2800">
          <a:solidFill>
            <a:schemeClr val="tx2"/>
          </a:solidFill>
          <a:latin typeface="Verdana" charset="0"/>
        </a:defRPr>
      </a:lvl5pPr>
      <a:lvl6pPr marL="457200" algn="l" rtl="0" eaLnBrk="1" fontAlgn="base" hangingPunct="1">
        <a:lnSpc>
          <a:spcPct val="85000"/>
        </a:lnSpc>
        <a:spcBef>
          <a:spcPct val="0"/>
        </a:spcBef>
        <a:spcAft>
          <a:spcPct val="0"/>
        </a:spcAft>
        <a:defRPr sz="2800">
          <a:solidFill>
            <a:schemeClr val="tx2"/>
          </a:solidFill>
          <a:latin typeface="Verdana" charset="0"/>
        </a:defRPr>
      </a:lvl6pPr>
      <a:lvl7pPr marL="914400" algn="l" rtl="0" eaLnBrk="1" fontAlgn="base" hangingPunct="1">
        <a:lnSpc>
          <a:spcPct val="85000"/>
        </a:lnSpc>
        <a:spcBef>
          <a:spcPct val="0"/>
        </a:spcBef>
        <a:spcAft>
          <a:spcPct val="0"/>
        </a:spcAft>
        <a:defRPr sz="2800">
          <a:solidFill>
            <a:schemeClr val="tx2"/>
          </a:solidFill>
          <a:latin typeface="Verdana" charset="0"/>
        </a:defRPr>
      </a:lvl7pPr>
      <a:lvl8pPr marL="1371600" algn="l" rtl="0" eaLnBrk="1" fontAlgn="base" hangingPunct="1">
        <a:lnSpc>
          <a:spcPct val="85000"/>
        </a:lnSpc>
        <a:spcBef>
          <a:spcPct val="0"/>
        </a:spcBef>
        <a:spcAft>
          <a:spcPct val="0"/>
        </a:spcAft>
        <a:defRPr sz="2800">
          <a:solidFill>
            <a:schemeClr val="tx2"/>
          </a:solidFill>
          <a:latin typeface="Verdana" charset="0"/>
        </a:defRPr>
      </a:lvl8pPr>
      <a:lvl9pPr marL="1828800" algn="l" rtl="0" eaLnBrk="1" fontAlgn="base" hangingPunct="1">
        <a:lnSpc>
          <a:spcPct val="85000"/>
        </a:lnSpc>
        <a:spcBef>
          <a:spcPct val="0"/>
        </a:spcBef>
        <a:spcAft>
          <a:spcPct val="0"/>
        </a:spcAft>
        <a:defRPr sz="2800">
          <a:solidFill>
            <a:schemeClr val="tx2"/>
          </a:solidFill>
          <a:latin typeface="Verdana" charset="0"/>
        </a:defRPr>
      </a:lvl9pPr>
    </p:titleStyle>
    <p:bodyStyle>
      <a:lvl1pPr marL="176213" indent="-176213" algn="l" rtl="0" eaLnBrk="1" fontAlgn="base" hangingPunct="1">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1" fontAlgn="base" hangingPunct="1">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1" fontAlgn="base" hangingPunct="1">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1" fontAlgn="base" hangingPunct="1">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1" fontAlgn="base" hangingPunct="1">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1" fontAlgn="base" hangingPunct="1">
        <a:spcBef>
          <a:spcPct val="20000"/>
        </a:spcBef>
        <a:spcAft>
          <a:spcPct val="0"/>
        </a:spcAft>
        <a:buClr>
          <a:schemeClr val="accent1"/>
        </a:buClr>
        <a:buChar char="»"/>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rdaveschrad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c/datasciencebow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794" y="416283"/>
            <a:ext cx="10058400" cy="3566160"/>
          </a:xfrm>
        </p:spPr>
        <p:txBody>
          <a:bodyPr>
            <a:normAutofit/>
          </a:bodyPr>
          <a:lstStyle/>
          <a:p>
            <a:r>
              <a:rPr lang="en-US" sz="6000" dirty="0" smtClean="0"/>
              <a:t>Humanitarian Uses of </a:t>
            </a:r>
            <a:br>
              <a:rPr lang="en-US" sz="6000" dirty="0" smtClean="0"/>
            </a:br>
            <a:r>
              <a:rPr lang="en-US" sz="6000" dirty="0" smtClean="0"/>
              <a:t>Data and Analytics </a:t>
            </a:r>
            <a:endParaRPr lang="en-US" sz="6000" dirty="0"/>
          </a:p>
        </p:txBody>
      </p:sp>
      <p:sp>
        <p:nvSpPr>
          <p:cNvPr id="3" name="Subtitle 2"/>
          <p:cNvSpPr>
            <a:spLocks noGrp="1"/>
          </p:cNvSpPr>
          <p:nvPr>
            <p:ph type="subTitle" idx="1"/>
          </p:nvPr>
        </p:nvSpPr>
        <p:spPr/>
        <p:txBody>
          <a:bodyPr>
            <a:noAutofit/>
          </a:bodyPr>
          <a:lstStyle/>
          <a:p>
            <a:r>
              <a:rPr lang="en-US" sz="1800" dirty="0" smtClean="0">
                <a:solidFill>
                  <a:schemeClr val="tx1"/>
                </a:solidFill>
              </a:rPr>
              <a:t>Dr. Dave Schrader</a:t>
            </a:r>
          </a:p>
          <a:p>
            <a:r>
              <a:rPr lang="en-US" sz="1800" dirty="0" smtClean="0">
                <a:solidFill>
                  <a:schemeClr val="tx1"/>
                </a:solidFill>
              </a:rPr>
              <a:t>For Teradata University Network, January 2015 </a:t>
            </a:r>
          </a:p>
          <a:p>
            <a:r>
              <a:rPr lang="en-US" sz="1800" dirty="0" smtClean="0">
                <a:solidFill>
                  <a:schemeClr val="tx1"/>
                </a:solidFill>
              </a:rPr>
              <a:t>Send Questions or Comments to</a:t>
            </a:r>
          </a:p>
          <a:p>
            <a:r>
              <a:rPr lang="en-US" sz="1800" dirty="0" smtClean="0">
                <a:solidFill>
                  <a:schemeClr val="tx1"/>
                </a:solidFill>
                <a:hlinkClick r:id="rId3"/>
              </a:rPr>
              <a:t>drdaveschrader@gmail.com</a:t>
            </a:r>
            <a:r>
              <a:rPr lang="en-US" sz="1800" dirty="0" smtClean="0">
                <a:solidFill>
                  <a:schemeClr val="tx1"/>
                </a:solidFill>
              </a:rPr>
              <a:t> </a:t>
            </a:r>
          </a:p>
        </p:txBody>
      </p:sp>
    </p:spTree>
    <p:extLst>
      <p:ext uri="{BB962C8B-B14F-4D97-AF65-F5344CB8AC3E}">
        <p14:creationId xmlns:p14="http://schemas.microsoft.com/office/powerpoint/2010/main" val="3306311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770" y="443827"/>
            <a:ext cx="11120229" cy="516466"/>
          </a:xfrm>
        </p:spPr>
        <p:txBody>
          <a:bodyPr>
            <a:noAutofit/>
          </a:bodyPr>
          <a:lstStyle/>
          <a:p>
            <a:r>
              <a:rPr lang="en-US" sz="4800" dirty="0" smtClean="0"/>
              <a:t>Differential Analysis - Tweet Terms </a:t>
            </a:r>
            <a:endParaRPr lang="en-US" sz="48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1770" y="1026363"/>
            <a:ext cx="9038145" cy="509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587893" y="5661990"/>
            <a:ext cx="1520544" cy="523220"/>
          </a:xfrm>
          <a:prstGeom prst="rect">
            <a:avLst/>
          </a:prstGeom>
          <a:noFill/>
        </p:spPr>
        <p:txBody>
          <a:bodyPr wrap="none" rtlCol="0">
            <a:spAutoFit/>
          </a:bodyPr>
          <a:lstStyle/>
          <a:p>
            <a:r>
              <a:rPr lang="en-US" sz="1400" dirty="0"/>
              <a:t>Prof. Bill Rand, </a:t>
            </a:r>
          </a:p>
          <a:p>
            <a:r>
              <a:rPr lang="en-US" sz="1400" dirty="0"/>
              <a:t>Univ. of Maryland </a:t>
            </a:r>
          </a:p>
        </p:txBody>
      </p:sp>
      <p:sp>
        <p:nvSpPr>
          <p:cNvPr id="7" name="Date Placeholder 5"/>
          <p:cNvSpPr>
            <a:spLocks noGrp="1"/>
          </p:cNvSpPr>
          <p:nvPr>
            <p:ph type="dt" sz="half" idx="10"/>
          </p:nvPr>
        </p:nvSpPr>
        <p:spPr>
          <a:xfrm>
            <a:off x="118129" y="6460216"/>
            <a:ext cx="2472271" cy="365125"/>
          </a:xfrm>
        </p:spPr>
        <p:txBody>
          <a:bodyPr/>
          <a:lstStyle/>
          <a:p>
            <a:r>
              <a:rPr lang="en-US" dirty="0" smtClean="0"/>
              <a:t>12/11/2014</a:t>
            </a:r>
          </a:p>
        </p:txBody>
      </p:sp>
      <p:sp>
        <p:nvSpPr>
          <p:cNvPr id="8" name="Footer Placeholder 6"/>
          <p:cNvSpPr>
            <a:spLocks noGrp="1"/>
          </p:cNvSpPr>
          <p:nvPr>
            <p:ph type="ftr" sz="quarter" idx="11"/>
          </p:nvPr>
        </p:nvSpPr>
        <p:spPr>
          <a:xfrm>
            <a:off x="3686185" y="6427127"/>
            <a:ext cx="4822804" cy="365125"/>
          </a:xfrm>
        </p:spPr>
        <p:txBody>
          <a:bodyPr/>
          <a:lstStyle/>
          <a:p>
            <a:r>
              <a:rPr lang="en-US" smtClean="0"/>
              <a:t>© Dr. Dave Enterprises 2014 </a:t>
            </a:r>
            <a:endParaRPr lang="en-US" dirty="0" smtClean="0"/>
          </a:p>
        </p:txBody>
      </p:sp>
      <p:sp>
        <p:nvSpPr>
          <p:cNvPr id="3" name="Slide Number Placeholder 2"/>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4031125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52" y="-1"/>
            <a:ext cx="12231973" cy="957505"/>
          </a:xfrm>
        </p:spPr>
        <p:txBody>
          <a:bodyPr>
            <a:noAutofit/>
          </a:bodyPr>
          <a:lstStyle/>
          <a:p>
            <a:r>
              <a:rPr lang="en-US" sz="4800" dirty="0" smtClean="0"/>
              <a:t>Correlating Tweets to Donations Over Time</a:t>
            </a:r>
            <a:endParaRPr lang="en-US" sz="4800" dirty="0"/>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84135" y="1437768"/>
            <a:ext cx="7080383" cy="5420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2269" y="957505"/>
            <a:ext cx="826690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755974" y="5877578"/>
            <a:ext cx="1520544" cy="523220"/>
          </a:xfrm>
          <a:prstGeom prst="rect">
            <a:avLst/>
          </a:prstGeom>
          <a:solidFill>
            <a:schemeClr val="tx2"/>
          </a:solidFill>
        </p:spPr>
        <p:txBody>
          <a:bodyPr wrap="none" rtlCol="0">
            <a:spAutoFit/>
          </a:bodyPr>
          <a:lstStyle/>
          <a:p>
            <a:r>
              <a:rPr lang="en-US" sz="1400" dirty="0">
                <a:solidFill>
                  <a:schemeClr val="bg1"/>
                </a:solidFill>
              </a:rPr>
              <a:t>Prof. Bill Rand, </a:t>
            </a:r>
          </a:p>
          <a:p>
            <a:r>
              <a:rPr lang="en-US" sz="1400" dirty="0">
                <a:solidFill>
                  <a:schemeClr val="bg1"/>
                </a:solidFill>
              </a:rPr>
              <a:t>Univ. of Maryland </a:t>
            </a:r>
          </a:p>
        </p:txBody>
      </p:sp>
      <p:sp>
        <p:nvSpPr>
          <p:cNvPr id="3" name="Slide Number Placeholder 2"/>
          <p:cNvSpPr>
            <a:spLocks noGrp="1"/>
          </p:cNvSpPr>
          <p:nvPr>
            <p:ph type="sldNum" sz="quarter" idx="12"/>
          </p:nvPr>
        </p:nvSpPr>
        <p:spPr/>
        <p:txBody>
          <a:bodyPr/>
          <a:lstStyle/>
          <a:p>
            <a:fld id="{6113E31D-E2AB-40D1-8B51-AFA5AFEF393A}" type="slidenum">
              <a:rPr lang="en-US" smtClean="0"/>
              <a:t>11</a:t>
            </a:fld>
            <a:endParaRPr lang="en-US" dirty="0"/>
          </a:p>
        </p:txBody>
      </p:sp>
      <p:sp>
        <p:nvSpPr>
          <p:cNvPr id="4" name="TextBox 3"/>
          <p:cNvSpPr txBox="1"/>
          <p:nvPr/>
        </p:nvSpPr>
        <p:spPr>
          <a:xfrm>
            <a:off x="9775065" y="2245795"/>
            <a:ext cx="2237518" cy="2308324"/>
          </a:xfrm>
          <a:prstGeom prst="rect">
            <a:avLst/>
          </a:prstGeom>
          <a:noFill/>
        </p:spPr>
        <p:txBody>
          <a:bodyPr wrap="square" rtlCol="0">
            <a:spAutoFit/>
          </a:bodyPr>
          <a:lstStyle/>
          <a:p>
            <a:r>
              <a:rPr lang="en-US" dirty="0" smtClean="0"/>
              <a:t>Tweet counts fairly constant over several weeks = “high need”</a:t>
            </a:r>
          </a:p>
          <a:p>
            <a:endParaRPr lang="en-US" dirty="0"/>
          </a:p>
          <a:p>
            <a:r>
              <a:rPr lang="en-US" dirty="0" smtClean="0"/>
              <a:t>Donation spikes correlated with fundraising appeals, e.g., NPR</a:t>
            </a:r>
            <a:endParaRPr lang="en-US" dirty="0"/>
          </a:p>
        </p:txBody>
      </p:sp>
    </p:spTree>
    <p:extLst>
      <p:ext uri="{BB962C8B-B14F-4D97-AF65-F5344CB8AC3E}">
        <p14:creationId xmlns:p14="http://schemas.microsoft.com/office/powerpoint/2010/main" val="1422229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268" y="1769849"/>
            <a:ext cx="3200400" cy="2286000"/>
          </a:xfrm>
        </p:spPr>
        <p:txBody>
          <a:bodyPr>
            <a:normAutofit fontScale="90000"/>
          </a:bodyPr>
          <a:lstStyle/>
          <a:p>
            <a:r>
              <a:rPr lang="en-US" sz="6000" dirty="0" smtClean="0"/>
              <a:t>Dave Dives with </a:t>
            </a:r>
            <a:r>
              <a:rPr lang="en-US" sz="6000" dirty="0" err="1" smtClean="0"/>
              <a:t>DataKind</a:t>
            </a:r>
            <a:r>
              <a:rPr lang="en-US" sz="6000" dirty="0" smtClean="0"/>
              <a:t> </a:t>
            </a:r>
            <a:br>
              <a:rPr lang="en-US" sz="6000" dirty="0" smtClean="0"/>
            </a:br>
            <a:endParaRPr lang="en-US" sz="6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2106" y="3619011"/>
            <a:ext cx="3180749" cy="91737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0328" y="3081124"/>
            <a:ext cx="6491554" cy="29105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53526" y="886289"/>
            <a:ext cx="2325157" cy="1767119"/>
          </a:xfrm>
          <a:prstGeom prst="rect">
            <a:avLst/>
          </a:prstGeom>
        </p:spPr>
      </p:pic>
      <p:sp>
        <p:nvSpPr>
          <p:cNvPr id="2" name="TextBox 1"/>
          <p:cNvSpPr txBox="1"/>
          <p:nvPr/>
        </p:nvSpPr>
        <p:spPr>
          <a:xfrm>
            <a:off x="7018986" y="6234706"/>
            <a:ext cx="2295628" cy="369332"/>
          </a:xfrm>
          <a:prstGeom prst="rect">
            <a:avLst/>
          </a:prstGeom>
          <a:noFill/>
        </p:spPr>
        <p:txBody>
          <a:bodyPr wrap="none" rtlCol="0">
            <a:spAutoFit/>
          </a:bodyPr>
          <a:lstStyle/>
          <a:p>
            <a:r>
              <a:rPr lang="en-US" dirty="0" smtClean="0"/>
              <a:t>See www.datakind.org</a:t>
            </a:r>
            <a:endParaRPr lang="en-US" dirty="0"/>
          </a:p>
        </p:txBody>
      </p:sp>
    </p:spTree>
    <p:extLst>
      <p:ext uri="{BB962C8B-B14F-4D97-AF65-F5344CB8AC3E}">
        <p14:creationId xmlns:p14="http://schemas.microsoft.com/office/powerpoint/2010/main" val="1829817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03385" y="138269"/>
            <a:ext cx="10506305" cy="5927682"/>
          </a:xfrm>
          <a:prstGeom prst="rect">
            <a:avLst/>
          </a:prstGeom>
        </p:spPr>
      </p:pic>
      <p:sp>
        <p:nvSpPr>
          <p:cNvPr id="2" name="Slide Number Placeholder 1"/>
          <p:cNvSpPr>
            <a:spLocks noGrp="1"/>
          </p:cNvSpPr>
          <p:nvPr>
            <p:ph type="sldNum" sz="quarter" idx="12"/>
          </p:nvPr>
        </p:nvSpPr>
        <p:spPr/>
        <p:txBody>
          <a:bodyPr/>
          <a:lstStyle/>
          <a:p>
            <a:fld id="{6113E31D-E2AB-40D1-8B51-AFA5AFEF393A}" type="slidenum">
              <a:rPr lang="en-US" smtClean="0"/>
              <a:t>13</a:t>
            </a:fld>
            <a:endParaRPr lang="en-US" dirty="0"/>
          </a:p>
        </p:txBody>
      </p:sp>
      <p:sp>
        <p:nvSpPr>
          <p:cNvPr id="3" name="Date Placeholder 2"/>
          <p:cNvSpPr>
            <a:spLocks noGrp="1"/>
          </p:cNvSpPr>
          <p:nvPr>
            <p:ph type="dt" sz="half" idx="10"/>
          </p:nvPr>
        </p:nvSpPr>
        <p:spPr/>
        <p:txBody>
          <a:bodyPr/>
          <a:lstStyle/>
          <a:p>
            <a:r>
              <a:rPr lang="en-US" smtClean="0"/>
              <a:t>12/11/2014</a:t>
            </a:r>
            <a:endParaRPr lang="en-US" dirty="0" smtClean="0"/>
          </a:p>
        </p:txBody>
      </p:sp>
      <p:sp>
        <p:nvSpPr>
          <p:cNvPr id="5" name="Footer Placeholder 4"/>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1621676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728872" cy="792897"/>
          </a:xfrm>
        </p:spPr>
        <p:txBody>
          <a:bodyPr>
            <a:normAutofit fontScale="90000"/>
          </a:bodyPr>
          <a:lstStyle/>
          <a:p>
            <a:r>
              <a:rPr lang="en-US" dirty="0" smtClean="0"/>
              <a:t>Data Dives at the Teradata Partners Event</a:t>
            </a:r>
            <a:br>
              <a:rPr lang="en-US" dirty="0" smtClean="0"/>
            </a:br>
            <a:r>
              <a:rPr lang="en-US" sz="3600" dirty="0" smtClean="0"/>
              <a:t>October 2014 </a:t>
            </a:r>
            <a:endParaRPr lang="en-US" dirty="0"/>
          </a:p>
        </p:txBody>
      </p:sp>
      <p:sp>
        <p:nvSpPr>
          <p:cNvPr id="3" name="Content Placeholder 2"/>
          <p:cNvSpPr>
            <a:spLocks noGrp="1"/>
          </p:cNvSpPr>
          <p:nvPr>
            <p:ph idx="1"/>
          </p:nvPr>
        </p:nvSpPr>
        <p:spPr>
          <a:xfrm>
            <a:off x="1097281" y="1929095"/>
            <a:ext cx="6879102" cy="4776752"/>
          </a:xfrm>
        </p:spPr>
        <p:txBody>
          <a:bodyPr/>
          <a:lstStyle/>
          <a:p>
            <a:r>
              <a:rPr lang="en-US" dirty="0" smtClean="0"/>
              <a:t>Sponsored by Teradata Cares </a:t>
            </a:r>
          </a:p>
          <a:p>
            <a:pPr lvl="1"/>
            <a:r>
              <a:rPr lang="en-US" dirty="0" smtClean="0"/>
              <a:t>4 non-profit groups brought their data </a:t>
            </a:r>
          </a:p>
          <a:p>
            <a:r>
              <a:rPr lang="en-US" dirty="0" smtClean="0"/>
              <a:t>Paired non-profits up with 4 teams</a:t>
            </a:r>
          </a:p>
          <a:p>
            <a:pPr lvl="1"/>
            <a:r>
              <a:rPr lang="en-US" dirty="0" smtClean="0"/>
              <a:t>Teradata customers and employees who came in a day early, plus university students</a:t>
            </a:r>
          </a:p>
          <a:p>
            <a:r>
              <a:rPr lang="en-US" dirty="0" smtClean="0"/>
              <a:t>Idea is a “Data Dive” </a:t>
            </a:r>
          </a:p>
          <a:p>
            <a:pPr lvl="1"/>
            <a:r>
              <a:rPr lang="en-US" dirty="0" smtClean="0"/>
              <a:t>Help these charities discover insights from their data, apply analytics </a:t>
            </a:r>
            <a:endParaRPr lang="en-US" dirty="0"/>
          </a:p>
        </p:txBody>
      </p:sp>
      <p:pic>
        <p:nvPicPr>
          <p:cNvPr id="4" name="Picture 3"/>
          <p:cNvPicPr>
            <a:picLocks noChangeAspect="1"/>
          </p:cNvPicPr>
          <p:nvPr/>
        </p:nvPicPr>
        <p:blipFill>
          <a:blip r:embed="rId3"/>
          <a:stretch>
            <a:fillRect/>
          </a:stretch>
        </p:blipFill>
        <p:spPr>
          <a:xfrm>
            <a:off x="8479168" y="1929095"/>
            <a:ext cx="2647619" cy="395238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2737116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99955"/>
            <a:ext cx="10058400" cy="792897"/>
          </a:xfrm>
        </p:spPr>
        <p:txBody>
          <a:bodyPr>
            <a:normAutofit fontScale="90000"/>
          </a:bodyPr>
          <a:lstStyle/>
          <a:p>
            <a:r>
              <a:rPr lang="en-US" dirty="0" smtClean="0"/>
              <a:t>Global Giving: Crowdfunding for Charities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097280" y="1216855"/>
            <a:ext cx="8907446" cy="4964806"/>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40281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99955"/>
            <a:ext cx="10058400" cy="792897"/>
          </a:xfrm>
        </p:spPr>
        <p:txBody>
          <a:bodyPr>
            <a:normAutofit fontScale="90000"/>
          </a:bodyPr>
          <a:lstStyle/>
          <a:p>
            <a:r>
              <a:rPr lang="en-US" dirty="0" smtClean="0"/>
              <a:t>Global Giving Creates Web Sites for Projects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968071" y="1092852"/>
            <a:ext cx="10581930" cy="5204009"/>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1063042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Group Was Intense!</a:t>
            </a:r>
            <a:endParaRPr lang="en-US" dirty="0"/>
          </a:p>
        </p:txBody>
      </p:sp>
      <p:sp>
        <p:nvSpPr>
          <p:cNvPr id="3" name="Content Placeholder 2"/>
          <p:cNvSpPr>
            <a:spLocks noGrp="1"/>
          </p:cNvSpPr>
          <p:nvPr>
            <p:ph idx="1"/>
          </p:nvPr>
        </p:nvSpPr>
        <p:spPr/>
        <p:txBody>
          <a:bodyPr/>
          <a:lstStyle/>
          <a:p>
            <a:r>
              <a:rPr lang="en-US" u="sng" dirty="0" smtClean="0"/>
              <a:t>And Very  </a:t>
            </a:r>
          </a:p>
          <a:p>
            <a:r>
              <a:rPr lang="en-US" u="sng" dirty="0" smtClean="0"/>
              <a:t>International:</a:t>
            </a:r>
          </a:p>
          <a:p>
            <a:r>
              <a:rPr lang="en-US" sz="2400" dirty="0" smtClean="0"/>
              <a:t>Russia</a:t>
            </a:r>
          </a:p>
          <a:p>
            <a:r>
              <a:rPr lang="en-US" sz="2400" dirty="0" smtClean="0"/>
              <a:t>Netherlands</a:t>
            </a:r>
          </a:p>
          <a:p>
            <a:r>
              <a:rPr lang="en-US" sz="2400" dirty="0" smtClean="0"/>
              <a:t>UK</a:t>
            </a:r>
          </a:p>
          <a:p>
            <a:r>
              <a:rPr lang="en-US" sz="2400" dirty="0" smtClean="0"/>
              <a:t>India</a:t>
            </a:r>
          </a:p>
          <a:p>
            <a:r>
              <a:rPr lang="en-US" sz="2400" dirty="0" smtClean="0"/>
              <a:t>Americans</a:t>
            </a:r>
            <a:endParaRPr lang="en-US" sz="2400" dirty="0"/>
          </a:p>
        </p:txBody>
      </p:sp>
      <p:pic>
        <p:nvPicPr>
          <p:cNvPr id="4" name="Picture 3"/>
          <p:cNvPicPr>
            <a:picLocks noChangeAspect="1"/>
          </p:cNvPicPr>
          <p:nvPr/>
        </p:nvPicPr>
        <p:blipFill>
          <a:blip r:embed="rId3"/>
          <a:stretch>
            <a:fillRect/>
          </a:stretch>
        </p:blipFill>
        <p:spPr>
          <a:xfrm>
            <a:off x="3914618" y="1535927"/>
            <a:ext cx="7898012" cy="471032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4141298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7" y="578703"/>
            <a:ext cx="10058400" cy="792897"/>
          </a:xfrm>
        </p:spPr>
        <p:txBody>
          <a:bodyPr/>
          <a:lstStyle/>
          <a:p>
            <a:r>
              <a:rPr lang="en-US" dirty="0" smtClean="0"/>
              <a:t>Global Giving Brought Their Data </a:t>
            </a:r>
            <a:endParaRPr lang="en-US" dirty="0"/>
          </a:p>
        </p:txBody>
      </p:sp>
      <p:sp>
        <p:nvSpPr>
          <p:cNvPr id="3" name="Content Placeholder 2"/>
          <p:cNvSpPr>
            <a:spLocks noGrp="1"/>
          </p:cNvSpPr>
          <p:nvPr>
            <p:ph idx="1"/>
          </p:nvPr>
        </p:nvSpPr>
        <p:spPr>
          <a:xfrm>
            <a:off x="772732" y="1929095"/>
            <a:ext cx="10648061" cy="4776752"/>
          </a:xfrm>
        </p:spPr>
        <p:txBody>
          <a:bodyPr>
            <a:normAutofit/>
          </a:bodyPr>
          <a:lstStyle/>
          <a:p>
            <a:pPr>
              <a:buFont typeface="Wingdings" panose="05000000000000000000" pitchFamily="2" charset="2"/>
              <a:buChar char="q"/>
            </a:pPr>
            <a:r>
              <a:rPr lang="en-US" dirty="0" smtClean="0"/>
              <a:t>  </a:t>
            </a:r>
            <a:r>
              <a:rPr lang="en-US" sz="2800" dirty="0" smtClean="0"/>
              <a:t>2,800+ projects so far, 413K donors</a:t>
            </a:r>
          </a:p>
          <a:p>
            <a:pPr>
              <a:buFont typeface="Wingdings" panose="05000000000000000000" pitchFamily="2" charset="2"/>
              <a:buChar char="q"/>
            </a:pPr>
            <a:r>
              <a:rPr lang="en-US" sz="2800" dirty="0" smtClean="0"/>
              <a:t>   Raised more than $158M in donations</a:t>
            </a:r>
          </a:p>
          <a:p>
            <a:pPr>
              <a:buFont typeface="Wingdings" panose="05000000000000000000" pitchFamily="2" charset="2"/>
              <a:buChar char="q"/>
            </a:pPr>
            <a:r>
              <a:rPr lang="en-US" sz="2800" dirty="0" smtClean="0"/>
              <a:t>   Their data model, web layout</a:t>
            </a:r>
          </a:p>
          <a:p>
            <a:r>
              <a:rPr lang="en-US" b="1" dirty="0" smtClean="0"/>
              <a:t>“Day in the Life of a Donation”</a:t>
            </a:r>
          </a:p>
          <a:p>
            <a:endParaRPr lang="en-US" sz="500" dirty="0"/>
          </a:p>
          <a:p>
            <a:pPr marL="0">
              <a:lnSpc>
                <a:spcPct val="100000"/>
              </a:lnSpc>
              <a:spcBef>
                <a:spcPts val="600"/>
              </a:spcBef>
              <a:spcAft>
                <a:spcPts val="0"/>
              </a:spcAft>
            </a:pPr>
            <a:r>
              <a:rPr lang="en-US" dirty="0" smtClean="0"/>
              <a:t>We created 25 “tantalizing</a:t>
            </a:r>
          </a:p>
          <a:p>
            <a:pPr marL="0">
              <a:lnSpc>
                <a:spcPct val="100000"/>
              </a:lnSpc>
              <a:spcBef>
                <a:spcPts val="600"/>
              </a:spcBef>
              <a:spcAft>
                <a:spcPts val="0"/>
              </a:spcAft>
            </a:pPr>
            <a:r>
              <a:rPr lang="en-US" dirty="0"/>
              <a:t>q</a:t>
            </a:r>
            <a:r>
              <a:rPr lang="en-US" dirty="0" smtClean="0"/>
              <a:t>uestions” we might be </a:t>
            </a:r>
          </a:p>
          <a:p>
            <a:pPr marL="0">
              <a:lnSpc>
                <a:spcPct val="100000"/>
              </a:lnSpc>
              <a:spcBef>
                <a:spcPts val="600"/>
              </a:spcBef>
              <a:spcAft>
                <a:spcPts val="0"/>
              </a:spcAft>
            </a:pPr>
            <a:r>
              <a:rPr lang="en-US" dirty="0"/>
              <a:t>a</a:t>
            </a:r>
            <a:r>
              <a:rPr lang="en-US" dirty="0" smtClean="0"/>
              <a:t>ble to answer … </a:t>
            </a:r>
            <a:endParaRPr lang="en-US" dirty="0"/>
          </a:p>
        </p:txBody>
      </p:sp>
      <p:pic>
        <p:nvPicPr>
          <p:cNvPr id="6" name="Picture 5"/>
          <p:cNvPicPr>
            <a:picLocks noChangeAspect="1"/>
          </p:cNvPicPr>
          <p:nvPr/>
        </p:nvPicPr>
        <p:blipFill>
          <a:blip r:embed="rId3"/>
          <a:stretch>
            <a:fillRect/>
          </a:stretch>
        </p:blipFill>
        <p:spPr>
          <a:xfrm>
            <a:off x="6620571" y="2950132"/>
            <a:ext cx="5571429" cy="3028571"/>
          </a:xfrm>
          <a:prstGeom prst="rect">
            <a:avLst/>
          </a:prstGeom>
        </p:spPr>
      </p:pic>
      <p:pic>
        <p:nvPicPr>
          <p:cNvPr id="4" name="Picture 3"/>
          <p:cNvPicPr>
            <a:picLocks noChangeAspect="1"/>
          </p:cNvPicPr>
          <p:nvPr/>
        </p:nvPicPr>
        <p:blipFill>
          <a:blip r:embed="rId4"/>
          <a:stretch>
            <a:fillRect/>
          </a:stretch>
        </p:blipFill>
        <p:spPr>
          <a:xfrm>
            <a:off x="9771163" y="68184"/>
            <a:ext cx="2303243" cy="288194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7" name="Date Placeholder 6"/>
          <p:cNvSpPr>
            <a:spLocks noGrp="1"/>
          </p:cNvSpPr>
          <p:nvPr>
            <p:ph type="dt" sz="half" idx="10"/>
          </p:nvPr>
        </p:nvSpPr>
        <p:spPr/>
        <p:txBody>
          <a:bodyPr/>
          <a:lstStyle/>
          <a:p>
            <a:r>
              <a:rPr lang="en-US" smtClean="0"/>
              <a:t>12/11/2014</a:t>
            </a:r>
            <a:endParaRPr lang="en-US" dirty="0" smtClean="0"/>
          </a:p>
        </p:txBody>
      </p:sp>
      <p:sp>
        <p:nvSpPr>
          <p:cNvPr id="8" name="Footer Placeholder 7"/>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3053860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161" y="571252"/>
            <a:ext cx="11587846" cy="792897"/>
          </a:xfrm>
        </p:spPr>
        <p:txBody>
          <a:bodyPr>
            <a:normAutofit fontScale="90000"/>
          </a:bodyPr>
          <a:lstStyle/>
          <a:p>
            <a:r>
              <a:rPr lang="en-US" dirty="0" smtClean="0"/>
              <a:t>Which Description </a:t>
            </a:r>
            <a:r>
              <a:rPr lang="en-US" sz="5300" dirty="0" smtClean="0"/>
              <a:t>Terms</a:t>
            </a:r>
            <a:r>
              <a:rPr lang="en-US" dirty="0" smtClean="0"/>
              <a:t> “Worked”? “Didn’t”? </a:t>
            </a:r>
            <a:br>
              <a:rPr lang="en-US" dirty="0" smtClean="0"/>
            </a:br>
            <a:r>
              <a:rPr lang="en-US" sz="3100" dirty="0" smtClean="0"/>
              <a:t>Top Keyword Driving Donations in Projects That Achieved Their Goal? </a:t>
            </a:r>
            <a:endParaRPr lang="en-US" sz="3100" dirty="0"/>
          </a:p>
        </p:txBody>
      </p:sp>
      <p:pic>
        <p:nvPicPr>
          <p:cNvPr id="4" name="Picture 3"/>
          <p:cNvPicPr>
            <a:picLocks noChangeAspect="1"/>
          </p:cNvPicPr>
          <p:nvPr/>
        </p:nvPicPr>
        <p:blipFill>
          <a:blip r:embed="rId3"/>
          <a:stretch>
            <a:fillRect/>
          </a:stretch>
        </p:blipFill>
        <p:spPr>
          <a:xfrm>
            <a:off x="321161" y="1610241"/>
            <a:ext cx="12008091" cy="4641259"/>
          </a:xfrm>
          <a:prstGeom prst="rect">
            <a:avLst/>
          </a:prstGeom>
        </p:spPr>
      </p:pic>
      <p:sp>
        <p:nvSpPr>
          <p:cNvPr id="3" name="TextBox 2"/>
          <p:cNvSpPr txBox="1"/>
          <p:nvPr/>
        </p:nvSpPr>
        <p:spPr>
          <a:xfrm>
            <a:off x="8990039" y="1342450"/>
            <a:ext cx="1246381" cy="523220"/>
          </a:xfrm>
          <a:prstGeom prst="rect">
            <a:avLst/>
          </a:prstGeom>
          <a:solidFill>
            <a:srgbClr val="FFFF00"/>
          </a:solidFill>
        </p:spPr>
        <p:txBody>
          <a:bodyPr wrap="square" rtlCol="0">
            <a:spAutoFit/>
          </a:bodyPr>
          <a:lstStyle/>
          <a:p>
            <a:r>
              <a:rPr lang="en-US" sz="2800" b="1" dirty="0" smtClean="0"/>
              <a:t>GOAT!</a:t>
            </a:r>
            <a:endParaRPr lang="en-US" sz="2800" b="1" dirty="0"/>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23402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8006" y="1335677"/>
            <a:ext cx="3200400" cy="2286000"/>
          </a:xfrm>
        </p:spPr>
        <p:txBody>
          <a:bodyPr>
            <a:normAutofit/>
          </a:bodyPr>
          <a:lstStyle/>
          <a:p>
            <a:r>
              <a:rPr lang="en-US" sz="4400" dirty="0" smtClean="0"/>
              <a:t/>
            </a:r>
            <a:br>
              <a:rPr lang="en-US" sz="4400" dirty="0" smtClean="0"/>
            </a:br>
            <a:r>
              <a:rPr lang="en-US" sz="4400" dirty="0" smtClean="0"/>
              <a:t>Key Points </a:t>
            </a:r>
            <a:endParaRPr lang="en-US" sz="4400" dirty="0"/>
          </a:p>
        </p:txBody>
      </p:sp>
      <p:sp>
        <p:nvSpPr>
          <p:cNvPr id="5" name="Content Placeholder 4"/>
          <p:cNvSpPr>
            <a:spLocks noGrp="1"/>
          </p:cNvSpPr>
          <p:nvPr>
            <p:ph idx="1"/>
          </p:nvPr>
        </p:nvSpPr>
        <p:spPr>
          <a:xfrm>
            <a:off x="4833257" y="992777"/>
            <a:ext cx="6492240" cy="5257800"/>
          </a:xfrm>
        </p:spPr>
        <p:txBody>
          <a:bodyPr>
            <a:normAutofit fontScale="92500"/>
          </a:bodyPr>
          <a:lstStyle/>
          <a:p>
            <a:pPr>
              <a:buFont typeface="Wingdings" panose="05000000000000000000" pitchFamily="2" charset="2"/>
              <a:buChar char="ü"/>
            </a:pPr>
            <a:r>
              <a:rPr lang="en-US" sz="3200" dirty="0" smtClean="0"/>
              <a:t>   Non-profits need to use data and analytics to improve their insights about donors and project effectiveness</a:t>
            </a:r>
            <a:endParaRPr lang="en-US" sz="3200" dirty="0"/>
          </a:p>
          <a:p>
            <a:pPr>
              <a:buFont typeface="Wingdings" panose="05000000000000000000" pitchFamily="2" charset="2"/>
              <a:buChar char="ü"/>
            </a:pPr>
            <a:r>
              <a:rPr lang="en-US" sz="3200" dirty="0"/>
              <a:t>   </a:t>
            </a:r>
            <a:r>
              <a:rPr lang="en-US" sz="3200" dirty="0" smtClean="0"/>
              <a:t>New Big Data types can be helpful to non-profits, </a:t>
            </a:r>
            <a:r>
              <a:rPr lang="en-US" sz="3200" dirty="0" err="1" smtClean="0"/>
              <a:t>e,g</a:t>
            </a:r>
            <a:r>
              <a:rPr lang="en-US" sz="3200" dirty="0" smtClean="0"/>
              <a:t>, tweets, text, geospatial</a:t>
            </a:r>
            <a:endParaRPr lang="en-US" sz="3200" dirty="0"/>
          </a:p>
          <a:p>
            <a:pPr>
              <a:buFont typeface="Wingdings" panose="05000000000000000000" pitchFamily="2" charset="2"/>
              <a:buChar char="ü"/>
            </a:pPr>
            <a:r>
              <a:rPr lang="en-US" sz="3200" dirty="0"/>
              <a:t>   </a:t>
            </a:r>
            <a:r>
              <a:rPr lang="en-US" sz="3200" dirty="0" smtClean="0"/>
              <a:t>One way to help non-profits is to participate in Data Dives; donate your time and ability to analyze their data </a:t>
            </a:r>
            <a:endParaRPr lang="en-US" sz="3200" dirty="0"/>
          </a:p>
          <a:p>
            <a:pPr>
              <a:buFont typeface="Wingdings" panose="05000000000000000000" pitchFamily="2" charset="2"/>
              <a:buChar char="ü"/>
            </a:pPr>
            <a:r>
              <a:rPr lang="en-US" sz="3200" dirty="0"/>
              <a:t>   </a:t>
            </a:r>
            <a:r>
              <a:rPr lang="en-US" sz="3200" dirty="0" err="1" smtClean="0"/>
              <a:t>Kaggle</a:t>
            </a:r>
            <a:r>
              <a:rPr lang="en-US" sz="3200" dirty="0" smtClean="0"/>
              <a:t> is another way for non-profits to get analytics help </a:t>
            </a:r>
            <a:endParaRPr lang="en-US" sz="3200" dirty="0"/>
          </a:p>
          <a:p>
            <a:pPr>
              <a:buFont typeface="Wingdings" panose="05000000000000000000" pitchFamily="2" charset="2"/>
              <a:buChar char="ü"/>
            </a:pPr>
            <a:endParaRPr lang="en-US" dirty="0"/>
          </a:p>
        </p:txBody>
      </p:sp>
      <p:sp>
        <p:nvSpPr>
          <p:cNvPr id="7" name="Date Placeholder 4"/>
          <p:cNvSpPr>
            <a:spLocks noGrp="1"/>
          </p:cNvSpPr>
          <p:nvPr>
            <p:ph type="dt" sz="half" idx="10"/>
          </p:nvPr>
        </p:nvSpPr>
        <p:spPr>
          <a:xfrm>
            <a:off x="118129" y="6492874"/>
            <a:ext cx="2472271" cy="365125"/>
          </a:xfrm>
        </p:spPr>
        <p:txBody>
          <a:bodyPr/>
          <a:lstStyle/>
          <a:p>
            <a:r>
              <a:rPr lang="en-US" dirty="0" smtClean="0"/>
              <a:t>12/11/2014</a:t>
            </a:r>
          </a:p>
        </p:txBody>
      </p:sp>
      <p:sp>
        <p:nvSpPr>
          <p:cNvPr id="8" name="Footer Placeholder 5"/>
          <p:cNvSpPr>
            <a:spLocks noGrp="1"/>
          </p:cNvSpPr>
          <p:nvPr>
            <p:ph type="ftr" sz="quarter" idx="11"/>
          </p:nvPr>
        </p:nvSpPr>
        <p:spPr>
          <a:xfrm>
            <a:off x="3686185" y="6459785"/>
            <a:ext cx="4822804" cy="365125"/>
          </a:xfrm>
        </p:spPr>
        <p:txBody>
          <a:bodyPr/>
          <a:lstStyle/>
          <a:p>
            <a:r>
              <a:rPr lang="en-US" smtClean="0"/>
              <a:t>© Dr. Dave Enterprises 2014 </a:t>
            </a:r>
            <a:endParaRPr lang="en-US"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pPr/>
              <a:t>2</a:t>
            </a:fld>
            <a:endParaRPr lang="en-US" dirty="0"/>
          </a:p>
        </p:txBody>
      </p:sp>
    </p:spTree>
    <p:extLst>
      <p:ext uri="{BB962C8B-B14F-4D97-AF65-F5344CB8AC3E}">
        <p14:creationId xmlns:p14="http://schemas.microsoft.com/office/powerpoint/2010/main" val="2541227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 of Donate Buttons Have an Impact? </a:t>
            </a:r>
            <a:endParaRPr lang="en-US" dirty="0"/>
          </a:p>
        </p:txBody>
      </p:sp>
      <p:pic>
        <p:nvPicPr>
          <p:cNvPr id="4" name="Picture 3"/>
          <p:cNvPicPr>
            <a:picLocks noChangeAspect="1"/>
          </p:cNvPicPr>
          <p:nvPr/>
        </p:nvPicPr>
        <p:blipFill>
          <a:blip r:embed="rId3"/>
          <a:stretch>
            <a:fillRect/>
          </a:stretch>
        </p:blipFill>
        <p:spPr>
          <a:xfrm>
            <a:off x="118128" y="1522311"/>
            <a:ext cx="12073871" cy="5348751"/>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20</a:t>
            </a:fld>
            <a:endParaRPr lang="en-US" dirty="0"/>
          </a:p>
        </p:txBody>
      </p:sp>
      <p:sp>
        <p:nvSpPr>
          <p:cNvPr id="5" name="Date Placeholder 4"/>
          <p:cNvSpPr>
            <a:spLocks noGrp="1"/>
          </p:cNvSpPr>
          <p:nvPr>
            <p:ph type="dt" sz="half" idx="10"/>
          </p:nvPr>
        </p:nvSpPr>
        <p:spPr/>
        <p:txBody>
          <a:bodyPr/>
          <a:lstStyle/>
          <a:p>
            <a:r>
              <a:rPr lang="en-US" smtClean="0"/>
              <a:t>12/11/2014</a:t>
            </a:r>
            <a:endParaRPr lang="en-US" dirty="0" smtClean="0"/>
          </a:p>
        </p:txBody>
      </p:sp>
      <p:sp>
        <p:nvSpPr>
          <p:cNvPr id="6" name="Footer Placeholder 5"/>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2155903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Could Be” – Online Mentoring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97280" y="1371600"/>
            <a:ext cx="8485566" cy="480456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2470223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6" y="578703"/>
            <a:ext cx="10804745" cy="792897"/>
          </a:xfrm>
        </p:spPr>
        <p:txBody>
          <a:bodyPr>
            <a:normAutofit fontScale="90000"/>
          </a:bodyPr>
          <a:lstStyle/>
          <a:p>
            <a:r>
              <a:rPr lang="en-US" dirty="0" smtClean="0"/>
              <a:t>Analytics of Mentor/Mentee Communications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055323" y="1666719"/>
            <a:ext cx="10594292" cy="5981082"/>
          </a:xfrm>
          <a:prstGeom prst="rect">
            <a:avLst/>
          </a:prstGeom>
        </p:spPr>
      </p:pic>
      <p:sp>
        <p:nvSpPr>
          <p:cNvPr id="5" name="TextBox 4"/>
          <p:cNvSpPr txBox="1"/>
          <p:nvPr/>
        </p:nvSpPr>
        <p:spPr>
          <a:xfrm>
            <a:off x="5936566" y="1601404"/>
            <a:ext cx="5484227" cy="1323439"/>
          </a:xfrm>
          <a:prstGeom prst="rect">
            <a:avLst/>
          </a:prstGeom>
          <a:solidFill>
            <a:schemeClr val="bg2">
              <a:lumMod val="25000"/>
            </a:schemeClr>
          </a:solidFill>
        </p:spPr>
        <p:txBody>
          <a:bodyPr wrap="square" rtlCol="0">
            <a:spAutoFit/>
          </a:bodyPr>
          <a:lstStyle/>
          <a:p>
            <a:r>
              <a:rPr lang="en-US" sz="2800" dirty="0" smtClean="0">
                <a:solidFill>
                  <a:schemeClr val="bg1"/>
                </a:solidFill>
              </a:rPr>
              <a:t>Text analytics --- </a:t>
            </a:r>
          </a:p>
          <a:p>
            <a:r>
              <a:rPr lang="en-US" sz="2800" dirty="0" smtClean="0">
                <a:solidFill>
                  <a:schemeClr val="bg1"/>
                </a:solidFill>
              </a:rPr>
              <a:t> </a:t>
            </a:r>
            <a:r>
              <a:rPr lang="en-US" sz="2400" dirty="0" smtClean="0">
                <a:solidFill>
                  <a:schemeClr val="bg1"/>
                </a:solidFill>
              </a:rPr>
              <a:t>length of messages, tone of  messages, response timing </a:t>
            </a:r>
            <a:endParaRPr lang="en-US" sz="2400" dirty="0">
              <a:solidFill>
                <a:schemeClr val="bg1"/>
              </a:solidFill>
            </a:endParaRPr>
          </a:p>
        </p:txBody>
      </p:sp>
      <p:sp>
        <p:nvSpPr>
          <p:cNvPr id="6" name="Slide Number Placeholder 5"/>
          <p:cNvSpPr>
            <a:spLocks noGrp="1"/>
          </p:cNvSpPr>
          <p:nvPr>
            <p:ph type="sldNum" sz="quarter" idx="12"/>
          </p:nvPr>
        </p:nvSpPr>
        <p:spPr/>
        <p:txBody>
          <a:bodyPr/>
          <a:lstStyle/>
          <a:p>
            <a:fld id="{6113E31D-E2AB-40D1-8B51-AFA5AFEF393A}" type="slidenum">
              <a:rPr lang="en-US" smtClean="0"/>
              <a:t>22</a:t>
            </a:fld>
            <a:endParaRPr lang="en-US" dirty="0"/>
          </a:p>
        </p:txBody>
      </p:sp>
      <p:sp>
        <p:nvSpPr>
          <p:cNvPr id="7" name="Date Placeholder 6"/>
          <p:cNvSpPr>
            <a:spLocks noGrp="1"/>
          </p:cNvSpPr>
          <p:nvPr>
            <p:ph type="dt" sz="half" idx="10"/>
          </p:nvPr>
        </p:nvSpPr>
        <p:spPr/>
        <p:txBody>
          <a:bodyPr/>
          <a:lstStyle/>
          <a:p>
            <a:r>
              <a:rPr lang="en-US" smtClean="0"/>
              <a:t>12/11/2014</a:t>
            </a:r>
            <a:endParaRPr lang="en-US" dirty="0" smtClean="0"/>
          </a:p>
        </p:txBody>
      </p:sp>
      <p:sp>
        <p:nvSpPr>
          <p:cNvPr id="8" name="Footer Placeholder 7"/>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38455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1180" y="788033"/>
            <a:ext cx="11486188" cy="5432461"/>
          </a:xfrm>
          <a:prstGeom prst="rect">
            <a:avLst/>
          </a:prstGeom>
        </p:spPr>
      </p:pic>
      <p:sp>
        <p:nvSpPr>
          <p:cNvPr id="2" name="TextBox 1"/>
          <p:cNvSpPr txBox="1"/>
          <p:nvPr/>
        </p:nvSpPr>
        <p:spPr>
          <a:xfrm>
            <a:off x="8654143" y="804362"/>
            <a:ext cx="2790829" cy="646331"/>
          </a:xfrm>
          <a:prstGeom prst="rect">
            <a:avLst/>
          </a:prstGeom>
          <a:solidFill>
            <a:srgbClr val="FF0000"/>
          </a:solidFill>
        </p:spPr>
        <p:txBody>
          <a:bodyPr wrap="none" rtlCol="0">
            <a:spAutoFit/>
          </a:bodyPr>
          <a:lstStyle/>
          <a:p>
            <a:r>
              <a:rPr lang="en-US" dirty="0" smtClean="0">
                <a:solidFill>
                  <a:schemeClr val="bg1"/>
                </a:solidFill>
              </a:rPr>
              <a:t>How Cool Would It Be to </a:t>
            </a:r>
          </a:p>
          <a:p>
            <a:r>
              <a:rPr lang="en-US" dirty="0" smtClean="0">
                <a:solidFill>
                  <a:schemeClr val="bg1"/>
                </a:solidFill>
              </a:rPr>
              <a:t>Have CHAPTER in Your City?</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Date Placeholder 4"/>
          <p:cNvSpPr>
            <a:spLocks noGrp="1"/>
          </p:cNvSpPr>
          <p:nvPr>
            <p:ph type="dt" sz="half" idx="10"/>
          </p:nvPr>
        </p:nvSpPr>
        <p:spPr/>
        <p:txBody>
          <a:bodyPr/>
          <a:lstStyle/>
          <a:p>
            <a:r>
              <a:rPr lang="en-US" smtClean="0"/>
              <a:t>12/11/2014</a:t>
            </a:r>
            <a:endParaRPr lang="en-US" dirty="0" smtClean="0"/>
          </a:p>
        </p:txBody>
      </p:sp>
      <p:sp>
        <p:nvSpPr>
          <p:cNvPr id="6" name="Footer Placeholder 5"/>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33381807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50962"/>
            <a:ext cx="3200400" cy="2286000"/>
          </a:xfrm>
        </p:spPr>
        <p:txBody>
          <a:bodyPr>
            <a:normAutofit/>
          </a:bodyPr>
          <a:lstStyle/>
          <a:p>
            <a:r>
              <a:rPr lang="en-US" sz="7200" dirty="0" smtClean="0"/>
              <a:t>Kaggle</a:t>
            </a:r>
            <a:endParaRPr lang="en-US" sz="7200" dirty="0"/>
          </a:p>
        </p:txBody>
      </p:sp>
      <p:sp>
        <p:nvSpPr>
          <p:cNvPr id="5" name="Content Placeholder 4"/>
          <p:cNvSpPr>
            <a:spLocks noGrp="1"/>
          </p:cNvSpPr>
          <p:nvPr>
            <p:ph idx="1"/>
          </p:nvPr>
        </p:nvSpPr>
        <p:spPr>
          <a:xfrm>
            <a:off x="4688058" y="506438"/>
            <a:ext cx="6492240" cy="5257800"/>
          </a:xfrm>
        </p:spPr>
        <p:txBody>
          <a:bodyPr>
            <a:normAutofit/>
          </a:bodyPr>
          <a:lstStyle/>
          <a:p>
            <a:r>
              <a:rPr lang="en-US" sz="3200" dirty="0" smtClean="0"/>
              <a:t>What do you do if you have data</a:t>
            </a:r>
          </a:p>
          <a:p>
            <a:r>
              <a:rPr lang="en-US" sz="3200" dirty="0"/>
              <a:t>b</a:t>
            </a:r>
            <a:r>
              <a:rPr lang="en-US" sz="3200" dirty="0" smtClean="0"/>
              <a:t>ut no data scientists or analysts?</a:t>
            </a:r>
          </a:p>
          <a:p>
            <a:endParaRPr lang="en-US" sz="3200" dirty="0"/>
          </a:p>
          <a:p>
            <a:r>
              <a:rPr lang="en-US" sz="3200" dirty="0" smtClean="0"/>
              <a:t>Answer: put your date online</a:t>
            </a:r>
          </a:p>
          <a:p>
            <a:r>
              <a:rPr lang="en-US" sz="3200" dirty="0"/>
              <a:t>a</a:t>
            </a:r>
            <a:r>
              <a:rPr lang="en-US" sz="3200" dirty="0" smtClean="0"/>
              <a:t>nd create a </a:t>
            </a:r>
            <a:r>
              <a:rPr lang="en-US" sz="3200" b="1" dirty="0" smtClean="0"/>
              <a:t>Contest</a:t>
            </a:r>
            <a:r>
              <a:rPr lang="en-US" sz="3200" dirty="0" smtClean="0"/>
              <a:t> !</a:t>
            </a:r>
          </a:p>
        </p:txBody>
      </p:sp>
      <p:pic>
        <p:nvPicPr>
          <p:cNvPr id="2" name="Picture 1"/>
          <p:cNvPicPr>
            <a:picLocks noChangeAspect="1"/>
          </p:cNvPicPr>
          <p:nvPr/>
        </p:nvPicPr>
        <p:blipFill>
          <a:blip r:embed="rId3"/>
          <a:stretch>
            <a:fillRect/>
          </a:stretch>
        </p:blipFill>
        <p:spPr>
          <a:xfrm>
            <a:off x="5494266" y="3836962"/>
            <a:ext cx="5114286" cy="2857143"/>
          </a:xfrm>
          <a:prstGeom prst="rect">
            <a:avLst/>
          </a:prstGeom>
        </p:spPr>
      </p:pic>
      <p:sp>
        <p:nvSpPr>
          <p:cNvPr id="6" name="Date Placeholder 5"/>
          <p:cNvSpPr>
            <a:spLocks noGrp="1"/>
          </p:cNvSpPr>
          <p:nvPr>
            <p:ph type="dt" sz="half" idx="10"/>
          </p:nvPr>
        </p:nvSpPr>
        <p:spPr>
          <a:xfrm>
            <a:off x="118129" y="6492874"/>
            <a:ext cx="2472271" cy="365125"/>
          </a:xfrm>
        </p:spPr>
        <p:txBody>
          <a:bodyPr/>
          <a:lstStyle/>
          <a:p>
            <a:r>
              <a:rPr lang="en-US" dirty="0" smtClean="0"/>
              <a:t>12/11/2014</a:t>
            </a:r>
          </a:p>
        </p:txBody>
      </p:sp>
      <p:sp>
        <p:nvSpPr>
          <p:cNvPr id="7" name="Footer Placeholder 6"/>
          <p:cNvSpPr>
            <a:spLocks noGrp="1"/>
          </p:cNvSpPr>
          <p:nvPr>
            <p:ph type="ftr" sz="quarter" idx="11"/>
          </p:nvPr>
        </p:nvSpPr>
        <p:spPr>
          <a:xfrm>
            <a:off x="3686185" y="6459785"/>
            <a:ext cx="4822804" cy="365125"/>
          </a:xfrm>
        </p:spPr>
        <p:txBody>
          <a:bodyPr/>
          <a:lstStyle/>
          <a:p>
            <a:r>
              <a:rPr lang="en-US" smtClean="0"/>
              <a:t>© Dr. Dave Enterprises 2014 </a:t>
            </a:r>
            <a:endParaRPr lang="en-US" dirty="0" smtClean="0"/>
          </a:p>
        </p:txBody>
      </p:sp>
      <p:sp>
        <p:nvSpPr>
          <p:cNvPr id="3" name="Slide Number Placeholder 2"/>
          <p:cNvSpPr>
            <a:spLocks noGrp="1"/>
          </p:cNvSpPr>
          <p:nvPr>
            <p:ph type="sldNum" sz="quarter" idx="12"/>
          </p:nvPr>
        </p:nvSpPr>
        <p:spPr/>
        <p:txBody>
          <a:bodyPr/>
          <a:lstStyle/>
          <a:p>
            <a:fld id="{6113E31D-E2AB-40D1-8B51-AFA5AFEF393A}" type="slidenum">
              <a:rPr lang="en-US" smtClean="0"/>
              <a:pPr/>
              <a:t>24</a:t>
            </a:fld>
            <a:endParaRPr lang="en-US" dirty="0"/>
          </a:p>
        </p:txBody>
      </p:sp>
    </p:spTree>
    <p:extLst>
      <p:ext uri="{BB962C8B-B14F-4D97-AF65-F5344CB8AC3E}">
        <p14:creationId xmlns:p14="http://schemas.microsoft.com/office/powerpoint/2010/main" val="1428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endParaRPr lang="en-US" dirty="0"/>
          </a:p>
        </p:txBody>
      </p:sp>
      <p:pic>
        <p:nvPicPr>
          <p:cNvPr id="49156"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03200" y="85271"/>
            <a:ext cx="11988800" cy="58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3200" y="-129118"/>
            <a:ext cx="12192000" cy="58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03200" y="0"/>
            <a:ext cx="12192000" cy="576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06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0671" y="0"/>
            <a:ext cx="9137403" cy="6726683"/>
          </a:xfrm>
          <a:prstGeom prst="rect">
            <a:avLst/>
          </a:prstGeom>
        </p:spPr>
      </p:pic>
    </p:spTree>
    <p:extLst>
      <p:ext uri="{BB962C8B-B14F-4D97-AF65-F5344CB8AC3E}">
        <p14:creationId xmlns:p14="http://schemas.microsoft.com/office/powerpoint/2010/main" val="1261348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3093" y="260252"/>
            <a:ext cx="11074400" cy="838200"/>
          </a:xfrm>
        </p:spPr>
        <p:txBody>
          <a:bodyPr/>
          <a:lstStyle/>
          <a:p>
            <a:r>
              <a:rPr lang="en-US" dirty="0" smtClean="0">
                <a:latin typeface="+mj-lt"/>
              </a:rPr>
              <a:t>Sample Competitions</a:t>
            </a:r>
            <a:endParaRPr lang="en-US" dirty="0">
              <a:latin typeface="+mj-lt"/>
            </a:endParaRPr>
          </a:p>
        </p:txBody>
      </p:sp>
      <p:pic>
        <p:nvPicPr>
          <p:cNvPr id="5" name="Picture 4"/>
          <p:cNvPicPr>
            <a:picLocks noChangeAspect="1"/>
          </p:cNvPicPr>
          <p:nvPr/>
        </p:nvPicPr>
        <p:blipFill>
          <a:blip r:embed="rId3"/>
          <a:stretch>
            <a:fillRect/>
          </a:stretch>
        </p:blipFill>
        <p:spPr>
          <a:xfrm>
            <a:off x="2833770" y="1658983"/>
            <a:ext cx="9358230" cy="5199017"/>
          </a:xfrm>
          <a:prstGeom prst="rect">
            <a:avLst/>
          </a:prstGeom>
        </p:spPr>
      </p:pic>
      <p:pic>
        <p:nvPicPr>
          <p:cNvPr id="4" name="Picture 3"/>
          <p:cNvPicPr>
            <a:picLocks noChangeAspect="1"/>
          </p:cNvPicPr>
          <p:nvPr/>
        </p:nvPicPr>
        <p:blipFill>
          <a:blip r:embed="rId4"/>
          <a:stretch>
            <a:fillRect/>
          </a:stretch>
        </p:blipFill>
        <p:spPr>
          <a:xfrm>
            <a:off x="0" y="2257677"/>
            <a:ext cx="2928423" cy="3164362"/>
          </a:xfrm>
          <a:prstGeom prst="rect">
            <a:avLst/>
          </a:prstGeom>
        </p:spPr>
      </p:pic>
    </p:spTree>
    <p:extLst>
      <p:ext uri="{BB962C8B-B14F-4D97-AF65-F5344CB8AC3E}">
        <p14:creationId xmlns:p14="http://schemas.microsoft.com/office/powerpoint/2010/main" val="3236701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 y="1295400"/>
            <a:ext cx="4155583" cy="4978400"/>
          </a:xfrm>
        </p:spPr>
        <p:txBody>
          <a:bodyPr/>
          <a:lstStyle/>
          <a:p>
            <a:pPr>
              <a:buFont typeface="Wingdings" panose="05000000000000000000" pitchFamily="2" charset="2"/>
              <a:buChar char="q"/>
            </a:pPr>
            <a:r>
              <a:rPr lang="en-US" dirty="0" smtClean="0"/>
              <a:t>   Sponsored by Oregon State University – Hatfield Marine Science Center</a:t>
            </a:r>
          </a:p>
          <a:p>
            <a:pPr>
              <a:buFont typeface="Wingdings" panose="05000000000000000000" pitchFamily="2" charset="2"/>
              <a:buChar char="q"/>
            </a:pPr>
            <a:r>
              <a:rPr lang="en-US" dirty="0" smtClean="0"/>
              <a:t>   Create automated image analytics (machine learning algorithms) on inputs from towed sensors to count and catalogue plankton types</a:t>
            </a:r>
          </a:p>
          <a:p>
            <a:pPr>
              <a:buFont typeface="Wingdings" panose="05000000000000000000" pitchFamily="2" charset="2"/>
              <a:buChar char="q"/>
            </a:pPr>
            <a:r>
              <a:rPr lang="en-US" dirty="0" smtClean="0"/>
              <a:t>   Helps to monitor the health of the oceans, focus efforts to improve marine food webs, fisheries, ocean conservation</a:t>
            </a:r>
          </a:p>
          <a:p>
            <a:endParaRPr lang="en-US" dirty="0"/>
          </a:p>
          <a:p>
            <a:r>
              <a:rPr lang="en-US" dirty="0"/>
              <a:t>See </a:t>
            </a:r>
            <a:r>
              <a:rPr lang="en-US" sz="1600" dirty="0">
                <a:hlinkClick r:id="rId3"/>
              </a:rPr>
              <a:t>https://</a:t>
            </a:r>
            <a:r>
              <a:rPr lang="en-US" sz="1600" dirty="0" smtClean="0">
                <a:hlinkClick r:id="rId3"/>
              </a:rPr>
              <a:t>www.kaggle.com/c/datasciencebowl</a:t>
            </a:r>
            <a:r>
              <a:rPr lang="en-US" sz="1600" dirty="0" smtClean="0"/>
              <a:t> </a:t>
            </a:r>
            <a:endParaRPr lang="en-US" sz="1600" dirty="0"/>
          </a:p>
        </p:txBody>
      </p:sp>
      <p:sp>
        <p:nvSpPr>
          <p:cNvPr id="3" name="Title 2"/>
          <p:cNvSpPr>
            <a:spLocks noGrp="1"/>
          </p:cNvSpPr>
          <p:nvPr>
            <p:ph type="title"/>
          </p:nvPr>
        </p:nvSpPr>
        <p:spPr>
          <a:xfrm>
            <a:off x="609600" y="251138"/>
            <a:ext cx="11074400" cy="838200"/>
          </a:xfrm>
        </p:spPr>
        <p:txBody>
          <a:bodyPr>
            <a:normAutofit/>
          </a:bodyPr>
          <a:lstStyle/>
          <a:p>
            <a:r>
              <a:rPr lang="en-US" b="0" dirty="0" smtClean="0">
                <a:latin typeface="Calibri" panose="020F0502020204030204" pitchFamily="34" charset="0"/>
              </a:rPr>
              <a:t>Counting Plankton – Help the Oceans</a:t>
            </a:r>
            <a:endParaRPr lang="en-US" b="0" dirty="0">
              <a:latin typeface="Calibri" panose="020F050202020403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939" y="1295400"/>
            <a:ext cx="7196061" cy="5562600"/>
          </a:xfrm>
          <a:prstGeom prst="rect">
            <a:avLst/>
          </a:prstGeom>
        </p:spPr>
      </p:pic>
    </p:spTree>
    <p:extLst>
      <p:ext uri="{BB962C8B-B14F-4D97-AF65-F5344CB8AC3E}">
        <p14:creationId xmlns:p14="http://schemas.microsoft.com/office/powerpoint/2010/main" val="2537328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9370" y="1682016"/>
            <a:ext cx="3200400" cy="2286000"/>
          </a:xfrm>
        </p:spPr>
        <p:txBody>
          <a:bodyPr>
            <a:normAutofit/>
          </a:bodyPr>
          <a:lstStyle/>
          <a:p>
            <a:r>
              <a:rPr lang="en-US" sz="4400" dirty="0" smtClean="0"/>
              <a:t>Wrap</a:t>
            </a:r>
            <a:r>
              <a:rPr lang="en-US" sz="4400" dirty="0"/>
              <a:t> </a:t>
            </a:r>
            <a:r>
              <a:rPr lang="en-US" sz="4400" dirty="0" smtClean="0"/>
              <a:t>Up – </a:t>
            </a:r>
            <a:br>
              <a:rPr lang="en-US" sz="4400" dirty="0" smtClean="0"/>
            </a:br>
            <a:r>
              <a:rPr lang="en-US" sz="4400" dirty="0" smtClean="0"/>
              <a:t>Key Points </a:t>
            </a:r>
            <a:endParaRPr lang="en-US" sz="4400" dirty="0"/>
          </a:p>
        </p:txBody>
      </p:sp>
      <p:sp>
        <p:nvSpPr>
          <p:cNvPr id="5" name="Content Placeholder 4"/>
          <p:cNvSpPr>
            <a:spLocks noGrp="1"/>
          </p:cNvSpPr>
          <p:nvPr>
            <p:ph idx="1"/>
          </p:nvPr>
        </p:nvSpPr>
        <p:spPr>
          <a:xfrm>
            <a:off x="4833257" y="992777"/>
            <a:ext cx="6492240" cy="5257800"/>
          </a:xfrm>
        </p:spPr>
        <p:txBody>
          <a:bodyPr>
            <a:normAutofit lnSpcReduction="10000"/>
          </a:bodyPr>
          <a:lstStyle/>
          <a:p>
            <a:pPr>
              <a:buFont typeface="Wingdings" panose="05000000000000000000" pitchFamily="2" charset="2"/>
              <a:buChar char="ü"/>
            </a:pPr>
            <a:r>
              <a:rPr lang="en-US" sz="3200" dirty="0" smtClean="0"/>
              <a:t>   Non-profits need to use data and analytics to improve their insights about donors and project effectiveness</a:t>
            </a:r>
            <a:endParaRPr lang="en-US" sz="3200" dirty="0"/>
          </a:p>
          <a:p>
            <a:pPr>
              <a:buFont typeface="Wingdings" panose="05000000000000000000" pitchFamily="2" charset="2"/>
              <a:buChar char="ü"/>
            </a:pPr>
            <a:r>
              <a:rPr lang="en-US" sz="3200" dirty="0"/>
              <a:t>   </a:t>
            </a:r>
            <a:r>
              <a:rPr lang="en-US" sz="3200" dirty="0" smtClean="0"/>
              <a:t>New Big Data types can be helpful to non-profits, </a:t>
            </a:r>
            <a:r>
              <a:rPr lang="en-US" sz="3200" dirty="0" err="1" smtClean="0"/>
              <a:t>e,g</a:t>
            </a:r>
            <a:r>
              <a:rPr lang="en-US" sz="3200" dirty="0" smtClean="0"/>
              <a:t>, Tweets, text, geospatial</a:t>
            </a:r>
            <a:endParaRPr lang="en-US" sz="3200" dirty="0"/>
          </a:p>
          <a:p>
            <a:pPr>
              <a:buFont typeface="Wingdings" panose="05000000000000000000" pitchFamily="2" charset="2"/>
              <a:buChar char="ü"/>
            </a:pPr>
            <a:r>
              <a:rPr lang="en-US" sz="3200" dirty="0"/>
              <a:t>   </a:t>
            </a:r>
            <a:r>
              <a:rPr lang="en-US" sz="3200" dirty="0" smtClean="0"/>
              <a:t>One way to help non-profits is to participate in Data Dives </a:t>
            </a:r>
            <a:endParaRPr lang="en-US" sz="3200" dirty="0"/>
          </a:p>
          <a:p>
            <a:pPr>
              <a:buFont typeface="Wingdings" panose="05000000000000000000" pitchFamily="2" charset="2"/>
              <a:buChar char="ü"/>
            </a:pPr>
            <a:r>
              <a:rPr lang="en-US" sz="3200" dirty="0"/>
              <a:t>   </a:t>
            </a:r>
            <a:r>
              <a:rPr lang="en-US" sz="3200" dirty="0" err="1" smtClean="0"/>
              <a:t>Kaggle</a:t>
            </a:r>
            <a:r>
              <a:rPr lang="en-US" sz="3200" dirty="0" smtClean="0"/>
              <a:t> is another way for non-profits to get analytics help </a:t>
            </a:r>
            <a:endParaRPr lang="en-US" sz="3200" dirty="0"/>
          </a:p>
          <a:p>
            <a:pPr>
              <a:buFont typeface="Wingdings" panose="05000000000000000000" pitchFamily="2" charset="2"/>
              <a:buChar char="ü"/>
            </a:pPr>
            <a:endParaRPr lang="en-US" dirty="0"/>
          </a:p>
        </p:txBody>
      </p:sp>
      <p:sp>
        <p:nvSpPr>
          <p:cNvPr id="7" name="Date Placeholder 4"/>
          <p:cNvSpPr>
            <a:spLocks noGrp="1"/>
          </p:cNvSpPr>
          <p:nvPr>
            <p:ph type="dt" sz="half" idx="10"/>
          </p:nvPr>
        </p:nvSpPr>
        <p:spPr>
          <a:xfrm>
            <a:off x="118129" y="6492874"/>
            <a:ext cx="2472271" cy="365125"/>
          </a:xfrm>
        </p:spPr>
        <p:txBody>
          <a:bodyPr/>
          <a:lstStyle/>
          <a:p>
            <a:r>
              <a:rPr lang="en-US" dirty="0" smtClean="0"/>
              <a:t>12/11/2014</a:t>
            </a:r>
          </a:p>
        </p:txBody>
      </p:sp>
      <p:sp>
        <p:nvSpPr>
          <p:cNvPr id="8" name="Footer Placeholder 5"/>
          <p:cNvSpPr>
            <a:spLocks noGrp="1"/>
          </p:cNvSpPr>
          <p:nvPr>
            <p:ph type="ftr" sz="quarter" idx="11"/>
          </p:nvPr>
        </p:nvSpPr>
        <p:spPr>
          <a:xfrm>
            <a:off x="3686185" y="6459785"/>
            <a:ext cx="4822804" cy="365125"/>
          </a:xfrm>
        </p:spPr>
        <p:txBody>
          <a:bodyPr/>
          <a:lstStyle/>
          <a:p>
            <a:r>
              <a:rPr lang="en-US" smtClean="0"/>
              <a:t>© Dr. Dave Enterprises 2014 </a:t>
            </a:r>
            <a:endParaRPr lang="en-US" dirty="0" smtClean="0"/>
          </a:p>
        </p:txBody>
      </p:sp>
      <p:sp>
        <p:nvSpPr>
          <p:cNvPr id="2" name="Slide Number Placeholder 1"/>
          <p:cNvSpPr>
            <a:spLocks noGrp="1"/>
          </p:cNvSpPr>
          <p:nvPr>
            <p:ph type="sldNum" sz="quarter" idx="12"/>
          </p:nvPr>
        </p:nvSpPr>
        <p:spPr/>
        <p:txBody>
          <a:bodyPr/>
          <a:lstStyle/>
          <a:p>
            <a:fld id="{6113E31D-E2AB-40D1-8B51-AFA5AFEF393A}" type="slidenum">
              <a:rPr lang="en-US" smtClean="0"/>
              <a:pPr/>
              <a:t>29</a:t>
            </a:fld>
            <a:endParaRPr lang="en-US" dirty="0"/>
          </a:p>
        </p:txBody>
      </p:sp>
    </p:spTree>
    <p:extLst>
      <p:ext uri="{BB962C8B-B14F-4D97-AF65-F5344CB8AC3E}">
        <p14:creationId xmlns:p14="http://schemas.microsoft.com/office/powerpoint/2010/main" val="3353636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American Red Cross (and University of Maryland)</a:t>
            </a:r>
          </a:p>
          <a:p>
            <a:pPr marL="514350" indent="-514350">
              <a:buFont typeface="+mj-lt"/>
              <a:buAutoNum type="arabicPeriod"/>
            </a:pPr>
            <a:endParaRPr lang="en-US" dirty="0"/>
          </a:p>
          <a:p>
            <a:pPr marL="514350" indent="-514350">
              <a:buFont typeface="+mj-lt"/>
              <a:buAutoNum type="arabicPeriod"/>
            </a:pPr>
            <a:r>
              <a:rPr lang="en-US" dirty="0" smtClean="0"/>
              <a:t>Data Dives with </a:t>
            </a:r>
            <a:r>
              <a:rPr lang="en-US" dirty="0" err="1" smtClean="0"/>
              <a:t>DataKind</a:t>
            </a:r>
            <a:endParaRPr lang="en-US" dirty="0" smtClean="0"/>
          </a:p>
          <a:p>
            <a:pPr marL="514350" indent="-514350">
              <a:buFont typeface="+mj-lt"/>
              <a:buAutoNum type="arabicPeriod"/>
            </a:pPr>
            <a:endParaRPr lang="en-US" dirty="0" smtClean="0"/>
          </a:p>
          <a:p>
            <a:pPr marL="514350" indent="-514350">
              <a:buFont typeface="+mj-lt"/>
              <a:buAutoNum type="arabicPeriod"/>
            </a:pPr>
            <a:r>
              <a:rPr lang="en-US" dirty="0" err="1" smtClean="0"/>
              <a:t>Kaggle</a:t>
            </a:r>
            <a:r>
              <a:rPr lang="en-US" dirty="0" smtClean="0"/>
              <a:t> Contests</a:t>
            </a:r>
            <a:endParaRPr lang="en-US" dirty="0"/>
          </a:p>
        </p:txBody>
      </p:sp>
      <p:sp>
        <p:nvSpPr>
          <p:cNvPr id="4" name="Footer Placeholder 3"/>
          <p:cNvSpPr>
            <a:spLocks noGrp="1"/>
          </p:cNvSpPr>
          <p:nvPr>
            <p:ph type="ftr" sz="quarter" idx="11"/>
          </p:nvPr>
        </p:nvSpPr>
        <p:spPr/>
        <p:txBody>
          <a:bodyPr/>
          <a:lstStyle/>
          <a:p>
            <a:r>
              <a:rPr lang="en-US" smtClean="0"/>
              <a:t>© Dr. Dave Enterprises 2014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
        <p:nvSpPr>
          <p:cNvPr id="6" name="Date Placeholder 5"/>
          <p:cNvSpPr>
            <a:spLocks noGrp="1"/>
          </p:cNvSpPr>
          <p:nvPr>
            <p:ph type="dt" sz="half" idx="10"/>
          </p:nvPr>
        </p:nvSpPr>
        <p:spPr/>
        <p:txBody>
          <a:bodyPr/>
          <a:lstStyle/>
          <a:p>
            <a:r>
              <a:rPr lang="en-US" smtClean="0"/>
              <a:t>12/11/2014</a:t>
            </a:r>
            <a:endParaRPr lang="en-US" dirty="0" smtClean="0"/>
          </a:p>
        </p:txBody>
      </p:sp>
    </p:spTree>
    <p:extLst>
      <p:ext uri="{BB962C8B-B14F-4D97-AF65-F5344CB8AC3E}">
        <p14:creationId xmlns:p14="http://schemas.microsoft.com/office/powerpoint/2010/main" val="1052299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Talk Highlights Analytics Using </a:t>
            </a:r>
            <a:br>
              <a:rPr lang="en-US" dirty="0" smtClean="0"/>
            </a:br>
            <a:r>
              <a:rPr lang="en-US" dirty="0" smtClean="0"/>
              <a:t>Traditional and Big Data </a:t>
            </a:r>
            <a:endParaRPr lang="en-US" dirty="0"/>
          </a:p>
        </p:txBody>
      </p:sp>
      <p:sp>
        <p:nvSpPr>
          <p:cNvPr id="3" name="Content Placeholder 2"/>
          <p:cNvSpPr>
            <a:spLocks noGrp="1"/>
          </p:cNvSpPr>
          <p:nvPr>
            <p:ph idx="1"/>
          </p:nvPr>
        </p:nvSpPr>
        <p:spPr>
          <a:xfrm>
            <a:off x="921431" y="1798464"/>
            <a:ext cx="6557056" cy="4776752"/>
          </a:xfrm>
        </p:spPr>
        <p:txBody>
          <a:bodyPr/>
          <a:lstStyle/>
          <a:p>
            <a:r>
              <a:rPr lang="en-US" dirty="0" smtClean="0"/>
              <a:t>Analytics and visualizations of </a:t>
            </a:r>
          </a:p>
          <a:p>
            <a:r>
              <a:rPr lang="en-US" dirty="0" smtClean="0"/>
              <a:t>Big Data types can help non-profits:</a:t>
            </a:r>
          </a:p>
          <a:p>
            <a:pPr lvl="1"/>
            <a:endParaRPr lang="en-US" dirty="0"/>
          </a:p>
          <a:p>
            <a:pPr lvl="1"/>
            <a:r>
              <a:rPr lang="en-US" dirty="0" smtClean="0"/>
              <a:t>  Text</a:t>
            </a:r>
          </a:p>
          <a:p>
            <a:pPr lvl="1"/>
            <a:r>
              <a:rPr lang="en-US" dirty="0"/>
              <a:t> </a:t>
            </a:r>
            <a:r>
              <a:rPr lang="en-US" dirty="0" smtClean="0"/>
              <a:t> Tweets</a:t>
            </a:r>
          </a:p>
          <a:p>
            <a:pPr lvl="1"/>
            <a:r>
              <a:rPr lang="en-US" dirty="0"/>
              <a:t> </a:t>
            </a:r>
            <a:r>
              <a:rPr lang="en-US" dirty="0" smtClean="0"/>
              <a:t> Geospatial location information</a:t>
            </a:r>
          </a:p>
          <a:p>
            <a:pPr lvl="1"/>
            <a:r>
              <a:rPr lang="en-US" dirty="0"/>
              <a:t> </a:t>
            </a:r>
            <a:r>
              <a:rPr lang="en-US" dirty="0" smtClean="0"/>
              <a:t> Satellite images</a:t>
            </a:r>
          </a:p>
          <a:p>
            <a:pPr lvl="1"/>
            <a:r>
              <a:rPr lang="en-US" dirty="0"/>
              <a:t> </a:t>
            </a:r>
            <a:r>
              <a:rPr lang="en-US" dirty="0" smtClean="0"/>
              <a:t> Sensors</a:t>
            </a:r>
          </a:p>
          <a:p>
            <a:pPr lvl="1"/>
            <a:r>
              <a:rPr lang="en-US" dirty="0"/>
              <a:t> </a:t>
            </a:r>
            <a:r>
              <a:rPr lang="en-US" dirty="0" smtClean="0"/>
              <a:t> Video, audio, image   </a:t>
            </a:r>
          </a:p>
          <a:p>
            <a:pPr marL="514350" indent="-514350">
              <a:buFont typeface="+mj-lt"/>
              <a:buAutoNum type="arabicPeriod"/>
            </a:pPr>
            <a:endParaRPr lang="en-US" dirty="0"/>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4744" y="1929095"/>
            <a:ext cx="3810555" cy="413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
        <p:nvSpPr>
          <p:cNvPr id="6" name="Date Placeholder 5"/>
          <p:cNvSpPr>
            <a:spLocks noGrp="1"/>
          </p:cNvSpPr>
          <p:nvPr>
            <p:ph type="dt" sz="half" idx="10"/>
          </p:nvPr>
        </p:nvSpPr>
        <p:spPr/>
        <p:txBody>
          <a:bodyPr/>
          <a:lstStyle/>
          <a:p>
            <a:r>
              <a:rPr lang="en-US" dirty="0" smtClean="0"/>
              <a:t>12/11/2014</a:t>
            </a:r>
          </a:p>
        </p:txBody>
      </p:sp>
      <p:sp>
        <p:nvSpPr>
          <p:cNvPr id="7" name="Footer Placeholder 6"/>
          <p:cNvSpPr>
            <a:spLocks noGrp="1"/>
          </p:cNvSpPr>
          <p:nvPr>
            <p:ph type="ftr" sz="quarter" idx="11"/>
          </p:nvPr>
        </p:nvSpPr>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3699957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875383" y="1324360"/>
            <a:ext cx="6702099" cy="3199757"/>
          </a:xfrm>
          <a:prstGeom prst="rect">
            <a:avLst/>
          </a:prstGeom>
          <a:gradFill>
            <a:gsLst>
              <a:gs pos="0">
                <a:srgbClr val="E6E7EA"/>
              </a:gs>
              <a:gs pos="85000">
                <a:srgbClr val="E6E7EA">
                  <a:alpha val="0"/>
                </a:srgbClr>
              </a:gs>
            </a:gsLst>
            <a:lin ang="5400000" scaled="0"/>
          </a:gradFill>
          <a:ln w="9525" cap="flat" cmpd="sng" algn="ctr">
            <a:noFill/>
            <a:prstDash val="solid"/>
            <a:round/>
            <a:headEnd type="none" w="med" len="med"/>
            <a:tailEnd type="none" w="med" len="med"/>
          </a:ln>
          <a:effectLst/>
        </p:spPr>
        <p:txBody>
          <a:bodyPr/>
          <a:lstStyle/>
          <a:p>
            <a:pPr eaLnBrk="0" fontAlgn="base" hangingPunct="0">
              <a:spcBef>
                <a:spcPct val="0"/>
              </a:spcBef>
              <a:spcAft>
                <a:spcPct val="0"/>
              </a:spcAft>
            </a:pPr>
            <a:endParaRPr lang="en-US" sz="2800" dirty="0">
              <a:solidFill>
                <a:srgbClr val="3C3C3B"/>
              </a:solidFill>
              <a:ea typeface="ヒラギノ角ゴ Pro W3" pitchFamily="-32" charset="-128"/>
            </a:endParaRPr>
          </a:p>
        </p:txBody>
      </p:sp>
      <p:sp>
        <p:nvSpPr>
          <p:cNvPr id="3" name="Title 2"/>
          <p:cNvSpPr>
            <a:spLocks noGrp="1"/>
          </p:cNvSpPr>
          <p:nvPr>
            <p:ph type="title"/>
          </p:nvPr>
        </p:nvSpPr>
        <p:spPr/>
        <p:txBody>
          <a:bodyPr>
            <a:normAutofit fontScale="90000"/>
          </a:bodyPr>
          <a:lstStyle/>
          <a:p>
            <a:r>
              <a:rPr lang="en-US" sz="4900" dirty="0" smtClean="0"/>
              <a:t>American Red Cross </a:t>
            </a:r>
            <a:r>
              <a:rPr lang="en-US" sz="4400" dirty="0" smtClean="0"/>
              <a:t/>
            </a:r>
            <a:br>
              <a:rPr lang="en-US" sz="4400" dirty="0" smtClean="0"/>
            </a:br>
            <a:endParaRPr lang="en-US" sz="2400" dirty="0"/>
          </a:p>
        </p:txBody>
      </p:sp>
      <p:grpSp>
        <p:nvGrpSpPr>
          <p:cNvPr id="10" name="Group 9"/>
          <p:cNvGrpSpPr/>
          <p:nvPr/>
        </p:nvGrpSpPr>
        <p:grpSpPr>
          <a:xfrm>
            <a:off x="362621" y="5199584"/>
            <a:ext cx="11495083" cy="951193"/>
            <a:chOff x="2908299" y="5038726"/>
            <a:chExt cx="6038520" cy="553912"/>
          </a:xfrm>
        </p:grpSpPr>
        <p:sp>
          <p:nvSpPr>
            <p:cNvPr id="11" name="Rectangle 10"/>
            <p:cNvSpPr/>
            <p:nvPr/>
          </p:nvSpPr>
          <p:spPr bwMode="auto">
            <a:xfrm>
              <a:off x="2908299" y="5038726"/>
              <a:ext cx="6038520" cy="553911"/>
            </a:xfrm>
            <a:prstGeom prst="rect">
              <a:avLst/>
            </a:prstGeom>
            <a:solidFill>
              <a:srgbClr val="75B1E3"/>
            </a:solidFill>
            <a:ln w="9525" cap="flat" cmpd="sng" algn="ctr">
              <a:noFill/>
              <a:prstDash val="solid"/>
              <a:round/>
              <a:headEnd type="none" w="med" len="med"/>
              <a:tailEnd type="none" w="med" len="med"/>
            </a:ln>
            <a:effectLst/>
          </p:spPr>
          <p:txBody>
            <a:bodyPr/>
            <a:lstStyle/>
            <a:p>
              <a:pPr eaLnBrk="0" fontAlgn="base" hangingPunct="0">
                <a:spcBef>
                  <a:spcPct val="0"/>
                </a:spcBef>
                <a:spcAft>
                  <a:spcPct val="0"/>
                </a:spcAft>
              </a:pPr>
              <a:endParaRPr lang="en-US" sz="2400" kern="0" dirty="0">
                <a:solidFill>
                  <a:srgbClr val="000000"/>
                </a:solidFill>
                <a:latin typeface="Arial" pitchFamily="34" charset="0"/>
                <a:ea typeface="ヒラギノ角ゴ Pro W3" pitchFamily="-32" charset="-128"/>
              </a:endParaRPr>
            </a:p>
          </p:txBody>
        </p:sp>
        <p:sp>
          <p:nvSpPr>
            <p:cNvPr id="12" name="Pentagon 11"/>
            <p:cNvSpPr/>
            <p:nvPr/>
          </p:nvSpPr>
          <p:spPr bwMode="auto">
            <a:xfrm>
              <a:off x="2908301" y="5038726"/>
              <a:ext cx="1368257" cy="553912"/>
            </a:xfrm>
            <a:prstGeom prst="homePlate">
              <a:avLst>
                <a:gd name="adj" fmla="val 23372"/>
              </a:avLst>
            </a:prstGeom>
            <a:solidFill>
              <a:schemeClr val="tx2"/>
            </a:solidFill>
            <a:ln w="9525" cap="flat" cmpd="sng" algn="ctr">
              <a:noFill/>
              <a:prstDash val="solid"/>
              <a:round/>
              <a:headEnd type="none" w="med" len="med"/>
              <a:tailEnd type="none" w="med" len="med"/>
            </a:ln>
            <a:effectLst/>
          </p:spPr>
          <p:txBody>
            <a:bodyPr/>
            <a:lstStyle/>
            <a:p>
              <a:pPr eaLnBrk="0" fontAlgn="base" hangingPunct="0">
                <a:spcBef>
                  <a:spcPct val="0"/>
                </a:spcBef>
                <a:spcAft>
                  <a:spcPct val="0"/>
                </a:spcAft>
              </a:pPr>
              <a:endParaRPr lang="en-US" sz="2400" kern="0" dirty="0">
                <a:solidFill>
                  <a:srgbClr val="000000"/>
                </a:solidFill>
                <a:latin typeface="Arial" pitchFamily="34" charset="0"/>
                <a:ea typeface="ヒラギノ角ゴ Pro W3" pitchFamily="-32" charset="-128"/>
              </a:endParaRPr>
            </a:p>
          </p:txBody>
        </p:sp>
      </p:grpSp>
      <p:sp>
        <p:nvSpPr>
          <p:cNvPr id="13" name="Rectangle 12"/>
          <p:cNvSpPr/>
          <p:nvPr/>
        </p:nvSpPr>
        <p:spPr bwMode="auto">
          <a:xfrm>
            <a:off x="654493" y="5358820"/>
            <a:ext cx="2020912" cy="58955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b="1" dirty="0">
                <a:solidFill>
                  <a:prstClr val="white"/>
                </a:solidFill>
                <a:ea typeface="ヒラギノ角ゴ Pro W3" pitchFamily="-32" charset="-128"/>
              </a:rPr>
              <a:t>Impact</a:t>
            </a:r>
            <a:endParaRPr lang="en-US" sz="1400" b="1" dirty="0">
              <a:solidFill>
                <a:prstClr val="white"/>
              </a:solidFill>
              <a:ea typeface="ヒラギノ角ゴ Pro W3" pitchFamily="-32" charset="-128"/>
            </a:endParaRPr>
          </a:p>
        </p:txBody>
      </p:sp>
      <p:sp>
        <p:nvSpPr>
          <p:cNvPr id="14" name="Text Placeholder 5"/>
          <p:cNvSpPr txBox="1">
            <a:spLocks/>
          </p:cNvSpPr>
          <p:nvPr/>
        </p:nvSpPr>
        <p:spPr>
          <a:xfrm>
            <a:off x="2967272" y="5148514"/>
            <a:ext cx="11093097" cy="1077218"/>
          </a:xfrm>
          <a:prstGeom prst="rect">
            <a:avLst/>
          </a:prstGeom>
        </p:spPr>
        <p:txBody>
          <a:bodyPr wrap="square" anchor="ctr">
            <a:spAutoFit/>
          </a:bodyPr>
          <a:lstStyle>
            <a:defPPr>
              <a:defRPr lang="en-US"/>
            </a:defPPr>
            <a:lvl1pPr marL="171450" indent="-171450" eaLnBrk="1" hangingPunct="1">
              <a:lnSpc>
                <a:spcPct val="100000"/>
              </a:lnSpc>
              <a:spcBef>
                <a:spcPts val="0"/>
              </a:spcBef>
              <a:buClr>
                <a:schemeClr val="bg1"/>
              </a:buClr>
              <a:buFont typeface="Arial"/>
              <a:buChar char="•"/>
              <a:defRPr sz="1200">
                <a:solidFill>
                  <a:srgbClr val="FFFFFF"/>
                </a:solidFill>
                <a:latin typeface="+mn-lt"/>
                <a:ea typeface="+mn-ea"/>
              </a:defRPr>
            </a:lvl1pPr>
            <a:lvl2pPr indent="-228600" eaLnBrk="1" hangingPunct="1">
              <a:lnSpc>
                <a:spcPct val="100000"/>
              </a:lnSpc>
              <a:spcBef>
                <a:spcPts val="480"/>
              </a:spcBef>
              <a:buClr>
                <a:schemeClr val="tx1"/>
              </a:buClr>
              <a:buFont typeface="Lucida Grande"/>
              <a:buChar char="-"/>
              <a:defRPr sz="1800">
                <a:latin typeface="+mn-lt"/>
                <a:ea typeface="+mn-ea"/>
              </a:defRPr>
            </a:lvl2pPr>
            <a:lvl3pPr marL="685800" indent="-228600" eaLnBrk="1" hangingPunct="1">
              <a:lnSpc>
                <a:spcPct val="100000"/>
              </a:lnSpc>
              <a:spcBef>
                <a:spcPts val="480"/>
              </a:spcBef>
              <a:buClr>
                <a:schemeClr val="tx1"/>
              </a:buClr>
              <a:buFont typeface="Arial"/>
              <a:buChar char="•"/>
              <a:defRPr sz="1600">
                <a:latin typeface="+mn-lt"/>
                <a:ea typeface="+mn-ea"/>
              </a:defRPr>
            </a:lvl3pPr>
            <a:lvl4pPr marL="863600" indent="-177800" eaLnBrk="1" hangingPunct="1">
              <a:lnSpc>
                <a:spcPct val="100000"/>
              </a:lnSpc>
              <a:spcBef>
                <a:spcPts val="480"/>
              </a:spcBef>
              <a:buClr>
                <a:schemeClr val="tx2"/>
              </a:buClr>
              <a:buFont typeface="Arial"/>
              <a:buChar char="•"/>
              <a:defRPr sz="1400">
                <a:latin typeface="+mn-lt"/>
                <a:ea typeface="+mn-ea"/>
              </a:defRPr>
            </a:lvl4pPr>
            <a:lvl5pPr marL="1143000" indent="-165100" eaLnBrk="1" hangingPunct="1">
              <a:lnSpc>
                <a:spcPct val="100000"/>
              </a:lnSpc>
              <a:spcBef>
                <a:spcPts val="480"/>
              </a:spcBef>
              <a:buClr>
                <a:schemeClr val="tx2"/>
              </a:buClr>
              <a:buFont typeface="Arial"/>
              <a:buChar char="•"/>
              <a:defRPr sz="1200">
                <a:latin typeface="+mn-lt"/>
                <a:ea typeface="+mn-ea"/>
              </a:defRPr>
            </a:lvl5pPr>
            <a:lvl6pPr marL="1600200" indent="-165100" fontAlgn="base">
              <a:lnSpc>
                <a:spcPct val="150000"/>
              </a:lnSpc>
              <a:spcBef>
                <a:spcPct val="20000"/>
              </a:spcBef>
              <a:spcAft>
                <a:spcPct val="0"/>
              </a:spcAft>
              <a:buClr>
                <a:schemeClr val="tx2"/>
              </a:buClr>
              <a:buChar char="–"/>
              <a:defRPr sz="1200">
                <a:latin typeface="+mn-lt"/>
                <a:ea typeface="+mn-ea"/>
              </a:defRPr>
            </a:lvl6pPr>
            <a:lvl7pPr marL="2057400" indent="-165100" fontAlgn="base">
              <a:lnSpc>
                <a:spcPct val="150000"/>
              </a:lnSpc>
              <a:spcBef>
                <a:spcPct val="20000"/>
              </a:spcBef>
              <a:spcAft>
                <a:spcPct val="0"/>
              </a:spcAft>
              <a:buClr>
                <a:schemeClr val="tx2"/>
              </a:buClr>
              <a:buChar char="–"/>
              <a:defRPr sz="1200">
                <a:latin typeface="+mn-lt"/>
                <a:ea typeface="+mn-ea"/>
              </a:defRPr>
            </a:lvl7pPr>
            <a:lvl8pPr marL="2514600" indent="-165100" fontAlgn="base">
              <a:lnSpc>
                <a:spcPct val="150000"/>
              </a:lnSpc>
              <a:spcBef>
                <a:spcPct val="20000"/>
              </a:spcBef>
              <a:spcAft>
                <a:spcPct val="0"/>
              </a:spcAft>
              <a:buClr>
                <a:schemeClr val="tx2"/>
              </a:buClr>
              <a:buChar char="–"/>
              <a:defRPr sz="1200">
                <a:latin typeface="+mn-lt"/>
                <a:ea typeface="+mn-ea"/>
              </a:defRPr>
            </a:lvl8pPr>
            <a:lvl9pPr marL="2971800" indent="-165100" fontAlgn="base">
              <a:lnSpc>
                <a:spcPct val="150000"/>
              </a:lnSpc>
              <a:spcBef>
                <a:spcPct val="20000"/>
              </a:spcBef>
              <a:spcAft>
                <a:spcPct val="0"/>
              </a:spcAft>
              <a:buClr>
                <a:schemeClr val="tx2"/>
              </a:buClr>
              <a:buChar char="–"/>
              <a:defRPr sz="1200">
                <a:latin typeface="+mn-lt"/>
                <a:ea typeface="+mn-ea"/>
              </a:defRPr>
            </a:lvl9pPr>
          </a:lstStyle>
          <a:p>
            <a:pPr fontAlgn="base">
              <a:spcAft>
                <a:spcPct val="0"/>
              </a:spcAft>
              <a:buClr>
                <a:prstClr val="white"/>
              </a:buClr>
            </a:pPr>
            <a:r>
              <a:rPr lang="en-US" sz="1600" b="1" dirty="0">
                <a:solidFill>
                  <a:schemeClr val="tx1"/>
                </a:solidFill>
              </a:rPr>
              <a:t>Increasing organizational effectiveness during </a:t>
            </a:r>
            <a:r>
              <a:rPr lang="en-US" sz="1600" b="1" dirty="0" smtClean="0">
                <a:solidFill>
                  <a:schemeClr val="tx1"/>
                </a:solidFill>
              </a:rPr>
              <a:t>disasters – 5 hours to create / execute a campaign</a:t>
            </a:r>
            <a:endParaRPr lang="en-US" sz="1600" b="1" dirty="0">
              <a:solidFill>
                <a:schemeClr val="tx1"/>
              </a:solidFill>
            </a:endParaRPr>
          </a:p>
          <a:p>
            <a:pPr fontAlgn="base">
              <a:spcAft>
                <a:spcPct val="0"/>
              </a:spcAft>
              <a:buClr>
                <a:prstClr val="white"/>
              </a:buClr>
            </a:pPr>
            <a:r>
              <a:rPr lang="en-US" sz="1600" b="1" dirty="0">
                <a:solidFill>
                  <a:schemeClr val="tx1"/>
                </a:solidFill>
              </a:rPr>
              <a:t>Personalized help appeals, with 360 degree view of each volunteer</a:t>
            </a:r>
          </a:p>
          <a:p>
            <a:pPr fontAlgn="base">
              <a:spcAft>
                <a:spcPct val="0"/>
              </a:spcAft>
              <a:buClr>
                <a:prstClr val="white"/>
              </a:buClr>
            </a:pPr>
            <a:r>
              <a:rPr lang="en-US" sz="1600" b="1" dirty="0" smtClean="0">
                <a:solidFill>
                  <a:schemeClr val="tx1"/>
                </a:solidFill>
              </a:rPr>
              <a:t>Donor Analytics – who, what, when, which channels, what drives donations </a:t>
            </a:r>
            <a:endParaRPr lang="en-US" sz="1600" b="1" dirty="0">
              <a:solidFill>
                <a:schemeClr val="tx1"/>
              </a:solidFill>
            </a:endParaRPr>
          </a:p>
          <a:p>
            <a:pPr fontAlgn="base">
              <a:spcAft>
                <a:spcPct val="0"/>
              </a:spcAft>
              <a:buClr>
                <a:prstClr val="white"/>
              </a:buClr>
            </a:pPr>
            <a:r>
              <a:rPr lang="en-US" sz="1600" b="1" dirty="0">
                <a:solidFill>
                  <a:schemeClr val="tx1"/>
                </a:solidFill>
              </a:rPr>
              <a:t>Compare mobile/online donations, correlations to tweets, geography</a:t>
            </a:r>
          </a:p>
        </p:txBody>
      </p:sp>
      <p:cxnSp>
        <p:nvCxnSpPr>
          <p:cNvPr id="19" name="Straight Connector 18"/>
          <p:cNvCxnSpPr/>
          <p:nvPr/>
        </p:nvCxnSpPr>
        <p:spPr bwMode="auto">
          <a:xfrm>
            <a:off x="10171286" y="2224560"/>
            <a:ext cx="768778" cy="0"/>
          </a:xfrm>
          <a:prstGeom prst="line">
            <a:avLst/>
          </a:prstGeom>
          <a:noFill/>
          <a:ln w="19050" cap="rnd" cmpd="sng" algn="ctr">
            <a:solidFill>
              <a:schemeClr val="tx1"/>
            </a:solidFill>
            <a:prstDash val="sysDot"/>
            <a:round/>
            <a:headEnd type="none" w="sm" len="sm"/>
            <a:tailEnd type="none" w="med" len="med"/>
          </a:ln>
          <a:effectLst/>
        </p:spPr>
      </p:cxnSp>
      <p:cxnSp>
        <p:nvCxnSpPr>
          <p:cNvPr id="20" name="Straight Connector 19"/>
          <p:cNvCxnSpPr/>
          <p:nvPr/>
        </p:nvCxnSpPr>
        <p:spPr bwMode="auto">
          <a:xfrm>
            <a:off x="10171286" y="3596160"/>
            <a:ext cx="768778" cy="0"/>
          </a:xfrm>
          <a:prstGeom prst="line">
            <a:avLst/>
          </a:prstGeom>
          <a:noFill/>
          <a:ln w="19050" cap="rnd" cmpd="sng" algn="ctr">
            <a:solidFill>
              <a:schemeClr val="tx1"/>
            </a:solidFill>
            <a:prstDash val="sysDot"/>
            <a:round/>
            <a:headEnd type="none" w="sm" len="sm"/>
            <a:tailEnd type="none" w="med" len="med"/>
          </a:ln>
          <a:effectLst/>
        </p:spPr>
      </p:cxnSp>
      <p:grpSp>
        <p:nvGrpSpPr>
          <p:cNvPr id="5" name="Group 4"/>
          <p:cNvGrpSpPr/>
          <p:nvPr/>
        </p:nvGrpSpPr>
        <p:grpSpPr>
          <a:xfrm>
            <a:off x="4875384" y="1386361"/>
            <a:ext cx="6702100" cy="871009"/>
            <a:chOff x="3351383" y="1828800"/>
            <a:chExt cx="5792617" cy="871009"/>
          </a:xfrm>
        </p:grpSpPr>
        <p:sp>
          <p:nvSpPr>
            <p:cNvPr id="8" name="Rectangle 7"/>
            <p:cNvSpPr/>
            <p:nvPr/>
          </p:nvSpPr>
          <p:spPr bwMode="auto">
            <a:xfrm>
              <a:off x="3657600" y="1828800"/>
              <a:ext cx="2286000" cy="3123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solidFill>
                    <a:srgbClr val="930E24"/>
                  </a:solidFill>
                  <a:ea typeface="ヒラギノ角ゴ Pro W3" pitchFamily="-32" charset="-128"/>
                </a:rPr>
                <a:t>Situation</a:t>
              </a:r>
            </a:p>
          </p:txBody>
        </p:sp>
        <p:sp>
          <p:nvSpPr>
            <p:cNvPr id="9" name="Text Placeholder 5"/>
            <p:cNvSpPr txBox="1">
              <a:spLocks/>
            </p:cNvSpPr>
            <p:nvPr/>
          </p:nvSpPr>
          <p:spPr>
            <a:xfrm>
              <a:off x="3660954" y="2115034"/>
              <a:ext cx="5483046" cy="584775"/>
            </a:xfrm>
            <a:prstGeom prst="rect">
              <a:avLst/>
            </a:prstGeom>
          </p:spPr>
          <p:txBody>
            <a:bodyPr wrap="square">
              <a:spAutoFit/>
            </a:bodyPr>
            <a:lstStyle>
              <a:defPPr>
                <a:defRPr lang="en-US"/>
              </a:defPPr>
              <a:lvl1pPr marL="0" indent="0" eaLnBrk="1" hangingPunct="1">
                <a:lnSpc>
                  <a:spcPct val="100000"/>
                </a:lnSpc>
                <a:spcBef>
                  <a:spcPts val="0"/>
                </a:spcBef>
                <a:buClr>
                  <a:schemeClr val="tx1"/>
                </a:buClr>
                <a:buFont typeface="Arial"/>
                <a:buNone/>
                <a:defRPr sz="1200">
                  <a:latin typeface="+mn-lt"/>
                </a:defRPr>
              </a:lvl1pPr>
              <a:lvl2pPr indent="-228600" eaLnBrk="1" hangingPunct="1">
                <a:lnSpc>
                  <a:spcPct val="100000"/>
                </a:lnSpc>
                <a:spcBef>
                  <a:spcPts val="480"/>
                </a:spcBef>
                <a:buClr>
                  <a:schemeClr val="tx1"/>
                </a:buClr>
                <a:buFont typeface="Lucida Grande"/>
                <a:buChar char="-"/>
                <a:defRPr sz="1800">
                  <a:latin typeface="+mn-lt"/>
                </a:defRPr>
              </a:lvl2pPr>
              <a:lvl3pPr marL="685800" indent="-228600" eaLnBrk="1" hangingPunct="1">
                <a:lnSpc>
                  <a:spcPct val="100000"/>
                </a:lnSpc>
                <a:spcBef>
                  <a:spcPts val="480"/>
                </a:spcBef>
                <a:buClr>
                  <a:schemeClr val="tx1"/>
                </a:buClr>
                <a:buFont typeface="Arial"/>
                <a:buChar char="•"/>
                <a:defRPr sz="1600">
                  <a:latin typeface="+mn-lt"/>
                </a:defRPr>
              </a:lvl3pPr>
              <a:lvl4pPr marL="863600" indent="-177800" eaLnBrk="1" hangingPunct="1">
                <a:lnSpc>
                  <a:spcPct val="100000"/>
                </a:lnSpc>
                <a:spcBef>
                  <a:spcPts val="480"/>
                </a:spcBef>
                <a:buClr>
                  <a:schemeClr val="tx2"/>
                </a:buClr>
                <a:buFont typeface="Arial"/>
                <a:buChar char="•"/>
                <a:defRPr sz="1400">
                  <a:latin typeface="+mn-lt"/>
                </a:defRPr>
              </a:lvl4pPr>
              <a:lvl5pPr marL="1143000" indent="-165100" eaLnBrk="1" hangingPunct="1">
                <a:lnSpc>
                  <a:spcPct val="100000"/>
                </a:lnSpc>
                <a:spcBef>
                  <a:spcPts val="480"/>
                </a:spcBef>
                <a:buClr>
                  <a:schemeClr val="tx2"/>
                </a:buClr>
                <a:buFont typeface="Arial"/>
                <a:buChar char="•"/>
                <a:defRPr sz="1200">
                  <a:latin typeface="+mn-lt"/>
                </a:defRPr>
              </a:lvl5pPr>
              <a:lvl6pPr marL="1600200" indent="-165100" fontAlgn="base">
                <a:lnSpc>
                  <a:spcPct val="150000"/>
                </a:lnSpc>
                <a:spcBef>
                  <a:spcPct val="20000"/>
                </a:spcBef>
                <a:spcAft>
                  <a:spcPct val="0"/>
                </a:spcAft>
                <a:buClr>
                  <a:schemeClr val="tx2"/>
                </a:buClr>
                <a:buChar char="–"/>
                <a:defRPr sz="1200">
                  <a:latin typeface="+mn-lt"/>
                </a:defRPr>
              </a:lvl6pPr>
              <a:lvl7pPr marL="2057400" indent="-165100" fontAlgn="base">
                <a:lnSpc>
                  <a:spcPct val="150000"/>
                </a:lnSpc>
                <a:spcBef>
                  <a:spcPct val="20000"/>
                </a:spcBef>
                <a:spcAft>
                  <a:spcPct val="0"/>
                </a:spcAft>
                <a:buClr>
                  <a:schemeClr val="tx2"/>
                </a:buClr>
                <a:buChar char="–"/>
                <a:defRPr sz="1200">
                  <a:latin typeface="+mn-lt"/>
                </a:defRPr>
              </a:lvl7pPr>
              <a:lvl8pPr marL="2514600" indent="-165100" fontAlgn="base">
                <a:lnSpc>
                  <a:spcPct val="150000"/>
                </a:lnSpc>
                <a:spcBef>
                  <a:spcPct val="20000"/>
                </a:spcBef>
                <a:spcAft>
                  <a:spcPct val="0"/>
                </a:spcAft>
                <a:buClr>
                  <a:schemeClr val="tx2"/>
                </a:buClr>
                <a:buChar char="–"/>
                <a:defRPr sz="1200">
                  <a:latin typeface="+mn-lt"/>
                </a:defRPr>
              </a:lvl8pPr>
              <a:lvl9pPr marL="2971800" indent="-165100" fontAlgn="base">
                <a:lnSpc>
                  <a:spcPct val="150000"/>
                </a:lnSpc>
                <a:spcBef>
                  <a:spcPct val="20000"/>
                </a:spcBef>
                <a:spcAft>
                  <a:spcPct val="0"/>
                </a:spcAft>
                <a:buClr>
                  <a:schemeClr val="tx2"/>
                </a:buClr>
                <a:buChar char="–"/>
                <a:defRPr sz="1200">
                  <a:latin typeface="+mn-lt"/>
                </a:defRPr>
              </a:lvl9pPr>
            </a:lstStyle>
            <a:p>
              <a:pPr fontAlgn="base">
                <a:spcAft>
                  <a:spcPct val="0"/>
                </a:spcAft>
                <a:buClr>
                  <a:srgbClr val="3C3C3B"/>
                </a:buClr>
              </a:pPr>
              <a:r>
                <a:rPr lang="en-US" sz="1600" dirty="0">
                  <a:solidFill>
                    <a:srgbClr val="3C3C3B"/>
                  </a:solidFill>
                  <a:ea typeface="MS PGothic" pitchFamily="34" charset="-128"/>
                </a:rPr>
                <a:t>Prevent and alleviate human suffering in the face of emergencies by mobilizing the power of volunteers and the generosity of </a:t>
              </a:r>
              <a:r>
                <a:rPr lang="en-US" sz="1600" dirty="0" smtClean="0">
                  <a:solidFill>
                    <a:srgbClr val="3C3C3B"/>
                  </a:solidFill>
                  <a:ea typeface="MS PGothic" pitchFamily="34" charset="-128"/>
                </a:rPr>
                <a:t>donors. </a:t>
              </a:r>
              <a:endParaRPr lang="en-US" sz="1600" dirty="0">
                <a:solidFill>
                  <a:srgbClr val="3C3C3B"/>
                </a:solidFill>
                <a:ea typeface="MS PGothic" pitchFamily="34" charset="-128"/>
              </a:endParaRPr>
            </a:p>
          </p:txBody>
        </p:sp>
        <p:sp>
          <p:nvSpPr>
            <p:cNvPr id="21" name="Isosceles Triangle 20"/>
            <p:cNvSpPr/>
            <p:nvPr/>
          </p:nvSpPr>
          <p:spPr bwMode="auto">
            <a:xfrm rot="5400000">
              <a:off x="3286609" y="2336712"/>
              <a:ext cx="231925" cy="10237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3C3C3B"/>
                </a:solidFill>
                <a:latin typeface="Arial" pitchFamily="34" charset="0"/>
                <a:ea typeface="ヒラギノ角ゴ Pro W3" pitchFamily="-32" charset="-128"/>
              </a:endParaRPr>
            </a:p>
          </p:txBody>
        </p:sp>
      </p:grpSp>
      <p:grpSp>
        <p:nvGrpSpPr>
          <p:cNvPr id="4" name="Group 3"/>
          <p:cNvGrpSpPr/>
          <p:nvPr/>
        </p:nvGrpSpPr>
        <p:grpSpPr>
          <a:xfrm>
            <a:off x="4875384" y="2275698"/>
            <a:ext cx="6702100" cy="1628239"/>
            <a:chOff x="3351383" y="2905832"/>
            <a:chExt cx="5792617" cy="1628239"/>
          </a:xfrm>
        </p:grpSpPr>
        <p:sp>
          <p:nvSpPr>
            <p:cNvPr id="15" name="Rectangle 14"/>
            <p:cNvSpPr/>
            <p:nvPr/>
          </p:nvSpPr>
          <p:spPr bwMode="auto">
            <a:xfrm>
              <a:off x="3657600" y="2905832"/>
              <a:ext cx="2286000" cy="3123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solidFill>
                    <a:srgbClr val="930E24"/>
                  </a:solidFill>
                  <a:ea typeface="ヒラギノ角ゴ Pro W3" pitchFamily="-32" charset="-128"/>
                </a:rPr>
                <a:t>Problem</a:t>
              </a:r>
            </a:p>
          </p:txBody>
        </p:sp>
        <p:sp>
          <p:nvSpPr>
            <p:cNvPr id="16" name="Text Placeholder 5"/>
            <p:cNvSpPr txBox="1">
              <a:spLocks/>
            </p:cNvSpPr>
            <p:nvPr/>
          </p:nvSpPr>
          <p:spPr>
            <a:xfrm>
              <a:off x="3660954" y="3210632"/>
              <a:ext cx="5483046" cy="1323439"/>
            </a:xfrm>
            <a:prstGeom prst="rect">
              <a:avLst/>
            </a:prstGeom>
          </p:spPr>
          <p:txBody>
            <a:bodyPr wrap="square">
              <a:spAutoFit/>
            </a:bodyPr>
            <a:lstStyle>
              <a:defPPr>
                <a:defRPr lang="en-US"/>
              </a:defPPr>
              <a:lvl1pPr marL="0" indent="0" eaLnBrk="1" hangingPunct="1">
                <a:lnSpc>
                  <a:spcPct val="100000"/>
                </a:lnSpc>
                <a:spcBef>
                  <a:spcPts val="0"/>
                </a:spcBef>
                <a:buClr>
                  <a:schemeClr val="tx1"/>
                </a:buClr>
                <a:buFont typeface="Arial"/>
                <a:buNone/>
                <a:defRPr sz="1200">
                  <a:latin typeface="+mn-lt"/>
                </a:defRPr>
              </a:lvl1pPr>
              <a:lvl2pPr indent="-228600" eaLnBrk="1" hangingPunct="1">
                <a:lnSpc>
                  <a:spcPct val="100000"/>
                </a:lnSpc>
                <a:spcBef>
                  <a:spcPts val="480"/>
                </a:spcBef>
                <a:buClr>
                  <a:schemeClr val="tx1"/>
                </a:buClr>
                <a:buFont typeface="Lucida Grande"/>
                <a:buChar char="-"/>
                <a:defRPr sz="1800">
                  <a:latin typeface="+mn-lt"/>
                </a:defRPr>
              </a:lvl2pPr>
              <a:lvl3pPr marL="685800" indent="-228600" eaLnBrk="1" hangingPunct="1">
                <a:lnSpc>
                  <a:spcPct val="100000"/>
                </a:lnSpc>
                <a:spcBef>
                  <a:spcPts val="480"/>
                </a:spcBef>
                <a:buClr>
                  <a:schemeClr val="tx1"/>
                </a:buClr>
                <a:buFont typeface="Arial"/>
                <a:buChar char="•"/>
                <a:defRPr sz="1600">
                  <a:latin typeface="+mn-lt"/>
                </a:defRPr>
              </a:lvl3pPr>
              <a:lvl4pPr marL="863600" indent="-177800" eaLnBrk="1" hangingPunct="1">
                <a:lnSpc>
                  <a:spcPct val="100000"/>
                </a:lnSpc>
                <a:spcBef>
                  <a:spcPts val="480"/>
                </a:spcBef>
                <a:buClr>
                  <a:schemeClr val="tx2"/>
                </a:buClr>
                <a:buFont typeface="Arial"/>
                <a:buChar char="•"/>
                <a:defRPr sz="1400">
                  <a:latin typeface="+mn-lt"/>
                </a:defRPr>
              </a:lvl4pPr>
              <a:lvl5pPr marL="1143000" indent="-165100" eaLnBrk="1" hangingPunct="1">
                <a:lnSpc>
                  <a:spcPct val="100000"/>
                </a:lnSpc>
                <a:spcBef>
                  <a:spcPts val="480"/>
                </a:spcBef>
                <a:buClr>
                  <a:schemeClr val="tx2"/>
                </a:buClr>
                <a:buFont typeface="Arial"/>
                <a:buChar char="•"/>
                <a:defRPr sz="1200">
                  <a:latin typeface="+mn-lt"/>
                </a:defRPr>
              </a:lvl5pPr>
              <a:lvl6pPr marL="1600200" indent="-165100" fontAlgn="base">
                <a:lnSpc>
                  <a:spcPct val="150000"/>
                </a:lnSpc>
                <a:spcBef>
                  <a:spcPct val="20000"/>
                </a:spcBef>
                <a:spcAft>
                  <a:spcPct val="0"/>
                </a:spcAft>
                <a:buClr>
                  <a:schemeClr val="tx2"/>
                </a:buClr>
                <a:buChar char="–"/>
                <a:defRPr sz="1200">
                  <a:latin typeface="+mn-lt"/>
                </a:defRPr>
              </a:lvl6pPr>
              <a:lvl7pPr marL="2057400" indent="-165100" fontAlgn="base">
                <a:lnSpc>
                  <a:spcPct val="150000"/>
                </a:lnSpc>
                <a:spcBef>
                  <a:spcPct val="20000"/>
                </a:spcBef>
                <a:spcAft>
                  <a:spcPct val="0"/>
                </a:spcAft>
                <a:buClr>
                  <a:schemeClr val="tx2"/>
                </a:buClr>
                <a:buChar char="–"/>
                <a:defRPr sz="1200">
                  <a:latin typeface="+mn-lt"/>
                </a:defRPr>
              </a:lvl7pPr>
              <a:lvl8pPr marL="2514600" indent="-165100" fontAlgn="base">
                <a:lnSpc>
                  <a:spcPct val="150000"/>
                </a:lnSpc>
                <a:spcBef>
                  <a:spcPct val="20000"/>
                </a:spcBef>
                <a:spcAft>
                  <a:spcPct val="0"/>
                </a:spcAft>
                <a:buClr>
                  <a:schemeClr val="tx2"/>
                </a:buClr>
                <a:buChar char="–"/>
                <a:defRPr sz="1200">
                  <a:latin typeface="+mn-lt"/>
                </a:defRPr>
              </a:lvl8pPr>
              <a:lvl9pPr marL="2971800" indent="-165100" fontAlgn="base">
                <a:lnSpc>
                  <a:spcPct val="150000"/>
                </a:lnSpc>
                <a:spcBef>
                  <a:spcPct val="20000"/>
                </a:spcBef>
                <a:spcAft>
                  <a:spcPct val="0"/>
                </a:spcAft>
                <a:buClr>
                  <a:schemeClr val="tx2"/>
                </a:buClr>
                <a:buChar char="–"/>
                <a:defRPr sz="1200">
                  <a:latin typeface="+mn-lt"/>
                </a:defRPr>
              </a:lvl9pPr>
            </a:lstStyle>
            <a:p>
              <a:pPr fontAlgn="base">
                <a:spcAft>
                  <a:spcPct val="0"/>
                </a:spcAft>
                <a:buClr>
                  <a:srgbClr val="3C3C3B"/>
                </a:buClr>
              </a:pPr>
              <a:r>
                <a:rPr lang="en-US" sz="1600" dirty="0">
                  <a:solidFill>
                    <a:srgbClr val="3C3C3B"/>
                  </a:solidFill>
                  <a:ea typeface="MS PGothic" pitchFamily="34" charset="-128"/>
                </a:rPr>
                <a:t>70,000 disasters per year. Large amounts of data: 9M blood products involving 3000 hospitals and transfusion centers, first aid and CPR training for 7M people per year.  Need to mobilize 10M volunteers and donors when needed. Investigating opportunities to use social media (SMS, tweets)</a:t>
              </a:r>
            </a:p>
          </p:txBody>
        </p:sp>
        <p:sp>
          <p:nvSpPr>
            <p:cNvPr id="22" name="Isosceles Triangle 21"/>
            <p:cNvSpPr/>
            <p:nvPr/>
          </p:nvSpPr>
          <p:spPr bwMode="auto">
            <a:xfrm rot="5400000">
              <a:off x="3286609" y="3489544"/>
              <a:ext cx="231925" cy="10237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3C3C3B"/>
                </a:solidFill>
                <a:latin typeface="Arial" pitchFamily="34" charset="0"/>
                <a:ea typeface="ヒラギノ角ゴ Pro W3" pitchFamily="-32" charset="-128"/>
              </a:endParaRPr>
            </a:p>
          </p:txBody>
        </p:sp>
      </p:grpSp>
      <p:grpSp>
        <p:nvGrpSpPr>
          <p:cNvPr id="2" name="Group 1"/>
          <p:cNvGrpSpPr/>
          <p:nvPr/>
        </p:nvGrpSpPr>
        <p:grpSpPr>
          <a:xfrm>
            <a:off x="4875382" y="3940380"/>
            <a:ext cx="6702101" cy="1112739"/>
            <a:chOff x="3351381" y="4382819"/>
            <a:chExt cx="5792618" cy="1112739"/>
          </a:xfrm>
        </p:grpSpPr>
        <p:sp>
          <p:nvSpPr>
            <p:cNvPr id="17" name="Rectangle 16"/>
            <p:cNvSpPr/>
            <p:nvPr/>
          </p:nvSpPr>
          <p:spPr bwMode="auto">
            <a:xfrm>
              <a:off x="3657599" y="4382819"/>
              <a:ext cx="2286000" cy="3123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solidFill>
                    <a:srgbClr val="930E24"/>
                  </a:solidFill>
                  <a:ea typeface="ヒラギノ角ゴ Pro W3" pitchFamily="-32" charset="-128"/>
                </a:rPr>
                <a:t>Solution</a:t>
              </a:r>
            </a:p>
          </p:txBody>
        </p:sp>
        <p:sp>
          <p:nvSpPr>
            <p:cNvPr id="18" name="Text Placeholder 5"/>
            <p:cNvSpPr txBox="1">
              <a:spLocks noChangeAspect="1"/>
            </p:cNvSpPr>
            <p:nvPr/>
          </p:nvSpPr>
          <p:spPr>
            <a:xfrm>
              <a:off x="3657599" y="4664561"/>
              <a:ext cx="5486400" cy="830997"/>
            </a:xfrm>
            <a:prstGeom prst="rect">
              <a:avLst/>
            </a:prstGeom>
          </p:spPr>
          <p:txBody>
            <a:bodyPr wrap="square">
              <a:spAutoFit/>
            </a:bodyPr>
            <a:lstStyle>
              <a:defPPr>
                <a:defRPr lang="en-US"/>
              </a:defPPr>
              <a:lvl1pPr marL="0" indent="0" eaLnBrk="1" hangingPunct="1">
                <a:lnSpc>
                  <a:spcPct val="100000"/>
                </a:lnSpc>
                <a:spcBef>
                  <a:spcPts val="0"/>
                </a:spcBef>
                <a:buClr>
                  <a:schemeClr val="tx1"/>
                </a:buClr>
                <a:buFont typeface="Arial"/>
                <a:buNone/>
                <a:defRPr sz="1200">
                  <a:latin typeface="+mn-lt"/>
                </a:defRPr>
              </a:lvl1pPr>
              <a:lvl2pPr indent="-228600" eaLnBrk="1" hangingPunct="1">
                <a:lnSpc>
                  <a:spcPct val="100000"/>
                </a:lnSpc>
                <a:spcBef>
                  <a:spcPts val="480"/>
                </a:spcBef>
                <a:buClr>
                  <a:schemeClr val="tx1"/>
                </a:buClr>
                <a:buFont typeface="Lucida Grande"/>
                <a:buChar char="-"/>
                <a:defRPr sz="1800">
                  <a:latin typeface="+mn-lt"/>
                </a:defRPr>
              </a:lvl2pPr>
              <a:lvl3pPr marL="685800" indent="-228600" eaLnBrk="1" hangingPunct="1">
                <a:lnSpc>
                  <a:spcPct val="100000"/>
                </a:lnSpc>
                <a:spcBef>
                  <a:spcPts val="480"/>
                </a:spcBef>
                <a:buClr>
                  <a:schemeClr val="tx1"/>
                </a:buClr>
                <a:buFont typeface="Arial"/>
                <a:buChar char="•"/>
                <a:defRPr sz="1600">
                  <a:latin typeface="+mn-lt"/>
                </a:defRPr>
              </a:lvl3pPr>
              <a:lvl4pPr marL="863600" indent="-177800" eaLnBrk="1" hangingPunct="1">
                <a:lnSpc>
                  <a:spcPct val="100000"/>
                </a:lnSpc>
                <a:spcBef>
                  <a:spcPts val="480"/>
                </a:spcBef>
                <a:buClr>
                  <a:schemeClr val="tx2"/>
                </a:buClr>
                <a:buFont typeface="Arial"/>
                <a:buChar char="•"/>
                <a:defRPr sz="1400">
                  <a:latin typeface="+mn-lt"/>
                </a:defRPr>
              </a:lvl4pPr>
              <a:lvl5pPr marL="1143000" indent="-165100" eaLnBrk="1" hangingPunct="1">
                <a:lnSpc>
                  <a:spcPct val="100000"/>
                </a:lnSpc>
                <a:spcBef>
                  <a:spcPts val="480"/>
                </a:spcBef>
                <a:buClr>
                  <a:schemeClr val="tx2"/>
                </a:buClr>
                <a:buFont typeface="Arial"/>
                <a:buChar char="•"/>
                <a:defRPr sz="1200">
                  <a:latin typeface="+mn-lt"/>
                </a:defRPr>
              </a:lvl5pPr>
              <a:lvl6pPr marL="1600200" indent="-165100" fontAlgn="base">
                <a:lnSpc>
                  <a:spcPct val="150000"/>
                </a:lnSpc>
                <a:spcBef>
                  <a:spcPct val="20000"/>
                </a:spcBef>
                <a:spcAft>
                  <a:spcPct val="0"/>
                </a:spcAft>
                <a:buClr>
                  <a:schemeClr val="tx2"/>
                </a:buClr>
                <a:buChar char="–"/>
                <a:defRPr sz="1200">
                  <a:latin typeface="+mn-lt"/>
                </a:defRPr>
              </a:lvl6pPr>
              <a:lvl7pPr marL="2057400" indent="-165100" fontAlgn="base">
                <a:lnSpc>
                  <a:spcPct val="150000"/>
                </a:lnSpc>
                <a:spcBef>
                  <a:spcPct val="20000"/>
                </a:spcBef>
                <a:spcAft>
                  <a:spcPct val="0"/>
                </a:spcAft>
                <a:buClr>
                  <a:schemeClr val="tx2"/>
                </a:buClr>
                <a:buChar char="–"/>
                <a:defRPr sz="1200">
                  <a:latin typeface="+mn-lt"/>
                </a:defRPr>
              </a:lvl7pPr>
              <a:lvl8pPr marL="2514600" indent="-165100" fontAlgn="base">
                <a:lnSpc>
                  <a:spcPct val="150000"/>
                </a:lnSpc>
                <a:spcBef>
                  <a:spcPct val="20000"/>
                </a:spcBef>
                <a:spcAft>
                  <a:spcPct val="0"/>
                </a:spcAft>
                <a:buClr>
                  <a:schemeClr val="tx2"/>
                </a:buClr>
                <a:buChar char="–"/>
                <a:defRPr sz="1200">
                  <a:latin typeface="+mn-lt"/>
                </a:defRPr>
              </a:lvl8pPr>
              <a:lvl9pPr marL="2971800" indent="-165100" fontAlgn="base">
                <a:lnSpc>
                  <a:spcPct val="150000"/>
                </a:lnSpc>
                <a:spcBef>
                  <a:spcPct val="20000"/>
                </a:spcBef>
                <a:spcAft>
                  <a:spcPct val="0"/>
                </a:spcAft>
                <a:buClr>
                  <a:schemeClr val="tx2"/>
                </a:buClr>
                <a:buChar char="–"/>
                <a:defRPr sz="1200">
                  <a:latin typeface="+mn-lt"/>
                </a:defRPr>
              </a:lvl9pPr>
            </a:lstStyle>
            <a:p>
              <a:pPr fontAlgn="base">
                <a:spcAft>
                  <a:spcPct val="0"/>
                </a:spcAft>
                <a:buClr>
                  <a:srgbClr val="3C3C3B"/>
                </a:buClr>
              </a:pPr>
              <a:r>
                <a:rPr lang="en-US" sz="1600" dirty="0" smtClean="0">
                  <a:solidFill>
                    <a:srgbClr val="3C3C3B"/>
                  </a:solidFill>
                  <a:ea typeface="MS PGothic" pitchFamily="34" charset="-128"/>
                </a:rPr>
                <a:t>Uses Teradata as the core EDW.  Research project with </a:t>
              </a:r>
              <a:r>
                <a:rPr lang="en-US" sz="1600" dirty="0">
                  <a:solidFill>
                    <a:srgbClr val="3C3C3B"/>
                  </a:solidFill>
                  <a:ea typeface="MS PGothic" pitchFamily="34" charset="-128"/>
                </a:rPr>
                <a:t>University of Maryland to analyze tweets to understand nature and location of emergencies, better target volunteers, optimize blood/$ donations.</a:t>
              </a:r>
            </a:p>
          </p:txBody>
        </p:sp>
        <p:sp>
          <p:nvSpPr>
            <p:cNvPr id="23" name="Isosceles Triangle 22"/>
            <p:cNvSpPr/>
            <p:nvPr/>
          </p:nvSpPr>
          <p:spPr bwMode="auto">
            <a:xfrm rot="5400000">
              <a:off x="3286608" y="4522691"/>
              <a:ext cx="231924" cy="102378"/>
            </a:xfrm>
            <a:prstGeom prst="triangl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3C3C3B"/>
                </a:solidFill>
                <a:latin typeface="Arial" pitchFamily="34" charset="0"/>
                <a:ea typeface="ヒラギノ角ゴ Pro W3" pitchFamily="-32" charset="-128"/>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74839" y="1202858"/>
            <a:ext cx="3398601" cy="382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Date Placeholder 5"/>
          <p:cNvSpPr>
            <a:spLocks noGrp="1"/>
          </p:cNvSpPr>
          <p:nvPr>
            <p:ph type="dt" sz="half" idx="10"/>
          </p:nvPr>
        </p:nvSpPr>
        <p:spPr>
          <a:xfrm>
            <a:off x="118129" y="6492874"/>
            <a:ext cx="2472271" cy="365125"/>
          </a:xfrm>
        </p:spPr>
        <p:txBody>
          <a:bodyPr/>
          <a:lstStyle/>
          <a:p>
            <a:r>
              <a:rPr lang="en-US" dirty="0" smtClean="0"/>
              <a:t>12/11/2014</a:t>
            </a:r>
          </a:p>
        </p:txBody>
      </p:sp>
      <p:sp>
        <p:nvSpPr>
          <p:cNvPr id="28" name="Footer Placeholder 6"/>
          <p:cNvSpPr>
            <a:spLocks noGrp="1"/>
          </p:cNvSpPr>
          <p:nvPr>
            <p:ph type="ftr" sz="quarter" idx="11"/>
          </p:nvPr>
        </p:nvSpPr>
        <p:spPr>
          <a:xfrm>
            <a:off x="3686185" y="6459785"/>
            <a:ext cx="4822804" cy="365125"/>
          </a:xfrm>
        </p:spPr>
        <p:txBody>
          <a:bodyPr/>
          <a:lstStyle/>
          <a:p>
            <a:r>
              <a:rPr lang="en-US" smtClean="0"/>
              <a:t>© Dr. Dave Enterprises 2014 </a:t>
            </a:r>
            <a:endParaRPr lang="en-US" dirty="0" smtClean="0"/>
          </a:p>
        </p:txBody>
      </p:sp>
      <p:sp>
        <p:nvSpPr>
          <p:cNvPr id="25" name="Slide Number Placeholder 2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7496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5" y="209864"/>
            <a:ext cx="11499368" cy="1319135"/>
          </a:xfrm>
        </p:spPr>
        <p:txBody>
          <a:bodyPr>
            <a:normAutofit/>
          </a:bodyPr>
          <a:lstStyle/>
          <a:p>
            <a:r>
              <a:rPr lang="en-US" sz="4400" dirty="0" smtClean="0"/>
              <a:t>American Red Cross worked with U-Maryland </a:t>
            </a:r>
            <a:r>
              <a:rPr lang="en-US" dirty="0" smtClean="0"/>
              <a:t/>
            </a:r>
            <a:br>
              <a:rPr lang="en-US" dirty="0" smtClean="0"/>
            </a:br>
            <a:r>
              <a:rPr lang="en-US" dirty="0" smtClean="0"/>
              <a:t>Tweet Analytics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15979" y="880844"/>
            <a:ext cx="7890990" cy="5414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6392" y="5650760"/>
            <a:ext cx="1706108" cy="584775"/>
          </a:xfrm>
          <a:prstGeom prst="rect">
            <a:avLst/>
          </a:prstGeom>
          <a:solidFill>
            <a:schemeClr val="tx2"/>
          </a:solidFill>
        </p:spPr>
        <p:txBody>
          <a:bodyPr wrap="none" rtlCol="0">
            <a:spAutoFit/>
          </a:bodyPr>
          <a:lstStyle/>
          <a:p>
            <a:r>
              <a:rPr lang="en-US" sz="1600" dirty="0">
                <a:solidFill>
                  <a:schemeClr val="bg1"/>
                </a:solidFill>
              </a:rPr>
              <a:t>Prof. Bill Rand, </a:t>
            </a:r>
          </a:p>
          <a:p>
            <a:r>
              <a:rPr lang="en-US" sz="1600" dirty="0">
                <a:solidFill>
                  <a:schemeClr val="bg1"/>
                </a:solidFill>
              </a:rPr>
              <a:t>Univ. of Maryland </a:t>
            </a:r>
          </a:p>
        </p:txBody>
      </p:sp>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88" y="2193495"/>
            <a:ext cx="4372536" cy="250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5"/>
          <p:cNvSpPr>
            <a:spLocks noGrp="1"/>
          </p:cNvSpPr>
          <p:nvPr>
            <p:ph type="dt" sz="half" idx="10"/>
          </p:nvPr>
        </p:nvSpPr>
        <p:spPr>
          <a:xfrm>
            <a:off x="118129" y="6492874"/>
            <a:ext cx="2472271" cy="365125"/>
          </a:xfrm>
        </p:spPr>
        <p:txBody>
          <a:bodyPr/>
          <a:lstStyle/>
          <a:p>
            <a:r>
              <a:rPr lang="en-US" dirty="0" smtClean="0"/>
              <a:t>12/11/2014</a:t>
            </a:r>
          </a:p>
        </p:txBody>
      </p:sp>
      <p:sp>
        <p:nvSpPr>
          <p:cNvPr id="6" name="Slide Number Placeholder 5"/>
          <p:cNvSpPr>
            <a:spLocks noGrp="1"/>
          </p:cNvSpPr>
          <p:nvPr>
            <p:ph type="sldNum" sz="quarter" idx="12"/>
          </p:nvPr>
        </p:nvSpPr>
        <p:spPr/>
        <p:txBody>
          <a:bodyPr/>
          <a:lstStyle/>
          <a:p>
            <a:fld id="{6113E31D-E2AB-40D1-8B51-AFA5AFEF393A}" type="slidenum">
              <a:rPr lang="en-US" smtClean="0"/>
              <a:t>6</a:t>
            </a:fld>
            <a:endParaRPr lang="en-US" dirty="0"/>
          </a:p>
        </p:txBody>
      </p:sp>
      <p:sp>
        <p:nvSpPr>
          <p:cNvPr id="11" name="Slide Number Placeholder 4"/>
          <p:cNvSpPr txBox="1">
            <a:spLocks/>
          </p:cNvSpPr>
          <p:nvPr/>
        </p:nvSpPr>
        <p:spPr>
          <a:xfrm>
            <a:off x="10700558" y="649287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113E31D-E2AB-40D1-8B51-AFA5AFEF393A}" type="slidenum">
              <a:rPr lang="en-US" smtClean="0"/>
              <a:pPr/>
              <a:t>6</a:t>
            </a:fld>
            <a:endParaRPr lang="en-US" dirty="0"/>
          </a:p>
        </p:txBody>
      </p:sp>
      <p:sp>
        <p:nvSpPr>
          <p:cNvPr id="12" name="Date Placeholder 5"/>
          <p:cNvSpPr txBox="1">
            <a:spLocks/>
          </p:cNvSpPr>
          <p:nvPr/>
        </p:nvSpPr>
        <p:spPr>
          <a:xfrm>
            <a:off x="118129" y="6492874"/>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12/11/2014</a:t>
            </a:r>
            <a:endParaRPr lang="en-US" dirty="0" smtClean="0"/>
          </a:p>
        </p:txBody>
      </p:sp>
      <p:sp>
        <p:nvSpPr>
          <p:cNvPr id="13" name="Footer Placeholder 6"/>
          <p:cNvSpPr>
            <a:spLocks noGrp="1"/>
          </p:cNvSpPr>
          <p:nvPr>
            <p:ph type="ftr" sz="quarter" idx="11"/>
          </p:nvPr>
        </p:nvSpPr>
        <p:spPr>
          <a:xfrm>
            <a:off x="3686185" y="6459785"/>
            <a:ext cx="4822804" cy="365125"/>
          </a:xfrm>
        </p:spPr>
        <p:txBody>
          <a:bodyPr/>
          <a:lstStyle/>
          <a:p>
            <a:r>
              <a:rPr lang="en-US" smtClean="0"/>
              <a:t>© Dr. Dave Enterprises 2014 </a:t>
            </a:r>
            <a:endParaRPr lang="en-US" dirty="0" smtClean="0"/>
          </a:p>
        </p:txBody>
      </p:sp>
    </p:spTree>
    <p:extLst>
      <p:ext uri="{BB962C8B-B14F-4D97-AF65-F5344CB8AC3E}">
        <p14:creationId xmlns:p14="http://schemas.microsoft.com/office/powerpoint/2010/main" val="4280090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Tweets by Hour – Hurricane Irene</a:t>
            </a:r>
            <a:endParaRPr lang="en-US" sz="4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0332" y="998502"/>
            <a:ext cx="7806123" cy="58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091641" y="5625429"/>
            <a:ext cx="1520544" cy="523220"/>
          </a:xfrm>
          <a:prstGeom prst="rect">
            <a:avLst/>
          </a:prstGeom>
          <a:noFill/>
        </p:spPr>
        <p:txBody>
          <a:bodyPr wrap="none" rtlCol="0">
            <a:spAutoFit/>
          </a:bodyPr>
          <a:lstStyle/>
          <a:p>
            <a:r>
              <a:rPr lang="en-US" sz="1400" dirty="0"/>
              <a:t>Prof. Bill Rand, </a:t>
            </a:r>
          </a:p>
          <a:p>
            <a:r>
              <a:rPr lang="en-US" sz="1400" dirty="0"/>
              <a:t>Univ. of Maryland </a:t>
            </a:r>
          </a:p>
        </p:txBody>
      </p:sp>
      <p:sp>
        <p:nvSpPr>
          <p:cNvPr id="3" name="Slide Number Placeholder 2"/>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770706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Tweets by Hour – Hurricane Sandy</a:t>
            </a:r>
            <a:endParaRPr lang="en-US" sz="4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6603" y="958509"/>
            <a:ext cx="7646484" cy="597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726475" y="5644627"/>
            <a:ext cx="1520544" cy="523220"/>
          </a:xfrm>
          <a:prstGeom prst="rect">
            <a:avLst/>
          </a:prstGeom>
          <a:noFill/>
        </p:spPr>
        <p:txBody>
          <a:bodyPr wrap="none" rtlCol="0">
            <a:spAutoFit/>
          </a:bodyPr>
          <a:lstStyle/>
          <a:p>
            <a:r>
              <a:rPr lang="en-US" sz="1400" dirty="0"/>
              <a:t>Prof. Bill Rand, </a:t>
            </a:r>
          </a:p>
          <a:p>
            <a:r>
              <a:rPr lang="en-US" sz="1400" dirty="0"/>
              <a:t>Univ. of Maryland </a:t>
            </a:r>
          </a:p>
        </p:txBody>
      </p:sp>
      <p:sp>
        <p:nvSpPr>
          <p:cNvPr id="3" name="Slide Number Placeholder 2"/>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677399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512" y="224851"/>
            <a:ext cx="11120229" cy="1109271"/>
          </a:xfrm>
        </p:spPr>
        <p:txBody>
          <a:bodyPr>
            <a:noAutofit/>
          </a:bodyPr>
          <a:lstStyle/>
          <a:p>
            <a:r>
              <a:rPr lang="en-US" sz="4800" dirty="0" smtClean="0"/>
              <a:t>Geographic Location of Tweets - Animation</a:t>
            </a:r>
            <a:endParaRPr lang="en-US" sz="4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48909" y="1269258"/>
            <a:ext cx="9533745" cy="545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344704" y="5885165"/>
            <a:ext cx="1520544" cy="523220"/>
          </a:xfrm>
          <a:prstGeom prst="rect">
            <a:avLst/>
          </a:prstGeom>
          <a:noFill/>
        </p:spPr>
        <p:txBody>
          <a:bodyPr wrap="none" rtlCol="0">
            <a:spAutoFit/>
          </a:bodyPr>
          <a:lstStyle/>
          <a:p>
            <a:r>
              <a:rPr lang="en-US" sz="1400" dirty="0"/>
              <a:t>Prof. Bill Rand, </a:t>
            </a:r>
          </a:p>
          <a:p>
            <a:r>
              <a:rPr lang="en-US" sz="1400" dirty="0"/>
              <a:t>Univ. of Maryland </a:t>
            </a:r>
          </a:p>
        </p:txBody>
      </p:sp>
      <p:sp>
        <p:nvSpPr>
          <p:cNvPr id="3" name="Slide Number Placeholder 2"/>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565438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2013_Q4_Update_All Regions_103113_Final">
  <a:themeElements>
    <a:clrScheme name="TDC BDP">
      <a:dk1>
        <a:srgbClr val="3C3C3B"/>
      </a:dk1>
      <a:lt1>
        <a:sysClr val="window" lastClr="FFFFFF"/>
      </a:lt1>
      <a:dk2>
        <a:srgbClr val="1B447D"/>
      </a:dk2>
      <a:lt2>
        <a:srgbClr val="B8C7D6"/>
      </a:lt2>
      <a:accent1>
        <a:srgbClr val="D56D23"/>
      </a:accent1>
      <a:accent2>
        <a:srgbClr val="005E8A"/>
      </a:accent2>
      <a:accent3>
        <a:srgbClr val="930E24"/>
      </a:accent3>
      <a:accent4>
        <a:srgbClr val="37796C"/>
      </a:accent4>
      <a:accent5>
        <a:srgbClr val="6C3080"/>
      </a:accent5>
      <a:accent6>
        <a:srgbClr val="575A5D"/>
      </a:accent6>
      <a:hlink>
        <a:srgbClr val="930E24"/>
      </a:hlink>
      <a:folHlink>
        <a:srgbClr val="37796C"/>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a:ln>
              <a:noFill/>
            </a:ln>
            <a:solidFill>
              <a:schemeClr val="tx1"/>
            </a:solidFill>
            <a:effectLst/>
            <a:latin typeface="Verdana"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0000"/>
        </a:dk2>
        <a:lt2>
          <a:srgbClr val="808080"/>
        </a:lt2>
        <a:accent1>
          <a:srgbClr val="FF9900"/>
        </a:accent1>
        <a:accent2>
          <a:srgbClr val="00458C"/>
        </a:accent2>
        <a:accent3>
          <a:srgbClr val="FFFFFF"/>
        </a:accent3>
        <a:accent4>
          <a:srgbClr val="000000"/>
        </a:accent4>
        <a:accent5>
          <a:srgbClr val="FFCAAA"/>
        </a:accent5>
        <a:accent6>
          <a:srgbClr val="003E7E"/>
        </a:accent6>
        <a:hlink>
          <a:srgbClr val="82B3C0"/>
        </a:hlink>
        <a:folHlink>
          <a:srgbClr val="C5AE4C"/>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808080"/>
        </a:lt2>
        <a:accent1>
          <a:srgbClr val="FF9900"/>
        </a:accent1>
        <a:accent2>
          <a:srgbClr val="005E8A"/>
        </a:accent2>
        <a:accent3>
          <a:srgbClr val="FFFFFF"/>
        </a:accent3>
        <a:accent4>
          <a:srgbClr val="000000"/>
        </a:accent4>
        <a:accent5>
          <a:srgbClr val="FFCAAA"/>
        </a:accent5>
        <a:accent6>
          <a:srgbClr val="00547D"/>
        </a:accent6>
        <a:hlink>
          <a:srgbClr val="A10007"/>
        </a:hlink>
        <a:folHlink>
          <a:srgbClr val="EBD8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6495</TotalTime>
  <Words>1226</Words>
  <Application>Microsoft Office PowerPoint</Application>
  <PresentationFormat>Widescreen</PresentationFormat>
  <Paragraphs>229</Paragraphs>
  <Slides>29</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MS PGothic</vt:lpstr>
      <vt:lpstr>Arial</vt:lpstr>
      <vt:lpstr>Calibri</vt:lpstr>
      <vt:lpstr>Calibri Light</vt:lpstr>
      <vt:lpstr>Lucida Grande</vt:lpstr>
      <vt:lpstr>Verdana</vt:lpstr>
      <vt:lpstr>Wingdings</vt:lpstr>
      <vt:lpstr>ヒラギノ角ゴ Pro W3</vt:lpstr>
      <vt:lpstr>Retrospect</vt:lpstr>
      <vt:lpstr>2013_Q4_Update_All Regions_103113_Final</vt:lpstr>
      <vt:lpstr>Humanitarian Uses of  Data and Analytics </vt:lpstr>
      <vt:lpstr> Key Points </vt:lpstr>
      <vt:lpstr>Topics </vt:lpstr>
      <vt:lpstr>This Talk Highlights Analytics Using  Traditional and Big Data </vt:lpstr>
      <vt:lpstr>American Red Cross  </vt:lpstr>
      <vt:lpstr>American Red Cross worked with U-Maryland  Tweet Analytics</vt:lpstr>
      <vt:lpstr>Tweets by Hour – Hurricane Irene</vt:lpstr>
      <vt:lpstr>Tweets by Hour – Hurricane Sandy</vt:lpstr>
      <vt:lpstr>Geographic Location of Tweets - Animation</vt:lpstr>
      <vt:lpstr>Differential Analysis - Tweet Terms </vt:lpstr>
      <vt:lpstr>Correlating Tweets to Donations Over Time</vt:lpstr>
      <vt:lpstr>Dave Dives with DataKind  </vt:lpstr>
      <vt:lpstr>PowerPoint Presentation</vt:lpstr>
      <vt:lpstr>Data Dives at the Teradata Partners Event October 2014 </vt:lpstr>
      <vt:lpstr>Global Giving: Crowdfunding for Charities </vt:lpstr>
      <vt:lpstr>Global Giving Creates Web Sites for Projects</vt:lpstr>
      <vt:lpstr>Our Group Was Intense!</vt:lpstr>
      <vt:lpstr>Global Giving Brought Their Data </vt:lpstr>
      <vt:lpstr>Which Description Terms “Worked”? “Didn’t”?  Top Keyword Driving Donations in Projects That Achieved Their Goal? </vt:lpstr>
      <vt:lpstr>Does # of Donate Buttons Have an Impact? </vt:lpstr>
      <vt:lpstr>“I Could Be” – Online Mentoring</vt:lpstr>
      <vt:lpstr>Analytics of Mentor/Mentee Communications</vt:lpstr>
      <vt:lpstr>PowerPoint Presentation</vt:lpstr>
      <vt:lpstr>Kaggle</vt:lpstr>
      <vt:lpstr>PowerPoint Presentation</vt:lpstr>
      <vt:lpstr>PowerPoint Presentation</vt:lpstr>
      <vt:lpstr>Sample Competitions</vt:lpstr>
      <vt:lpstr>Counting Plankton – Help the Oceans</vt:lpstr>
      <vt:lpstr>Wrap Up –  Key Points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Schrader</dc:creator>
  <cp:lastModifiedBy>Dave Schrader</cp:lastModifiedBy>
  <cp:revision>110</cp:revision>
  <dcterms:created xsi:type="dcterms:W3CDTF">2014-10-27T19:47:42Z</dcterms:created>
  <dcterms:modified xsi:type="dcterms:W3CDTF">2015-01-14T20:21:27Z</dcterms:modified>
</cp:coreProperties>
</file>